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Default Extension="pdf" ContentType="application/pdf"/>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9" r:id="rId2"/>
    <p:sldId id="283" r:id="rId3"/>
    <p:sldId id="264" r:id="rId4"/>
    <p:sldId id="267" r:id="rId5"/>
    <p:sldId id="269" r:id="rId6"/>
    <p:sldId id="278" r:id="rId7"/>
    <p:sldId id="285" r:id="rId8"/>
    <p:sldId id="279" r:id="rId9"/>
    <p:sldId id="282" r:id="rId10"/>
    <p:sldId id="281" r:id="rId11"/>
  </p:sldIdLst>
  <p:sldSz cx="6858000" cy="9906000" type="A4"/>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B0966A"/>
    <a:srgbClr val="C7085D"/>
    <a:srgbClr val="272118"/>
    <a:srgbClr val="E2E3DB"/>
    <a:srgbClr val="F9F8EC"/>
    <a:srgbClr val="C5C5C1"/>
    <a:srgbClr val="FFFFFF"/>
    <a:srgbClr val="B3A2C7"/>
    <a:srgbClr val="005A36"/>
    <a:srgbClr val="FCFF6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31" autoAdjust="0"/>
    <p:restoredTop sz="92182" autoAdjust="0"/>
  </p:normalViewPr>
  <p:slideViewPr>
    <p:cSldViewPr snapToGrid="0" showGuides="1">
      <p:cViewPr>
        <p:scale>
          <a:sx n="110" d="100"/>
          <a:sy n="110" d="100"/>
        </p:scale>
        <p:origin x="-1146" y="3810"/>
      </p:cViewPr>
      <p:guideLst>
        <p:guide orient="horz" pos="232"/>
        <p:guide orient="horz" pos="6008"/>
        <p:guide pos="2159"/>
        <p:guide pos="277"/>
        <p:guide pos="4043"/>
        <p:guide pos="2047"/>
        <p:guide pos="2243"/>
        <p:guide pos="233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8469BF-2622-1B41-B2E4-C4148AF8626E}" type="datetimeFigureOut">
              <a:rPr lang="fr-FR" smtClean="0"/>
              <a:pPr/>
              <a:t>06/12/2012</a:t>
            </a:fld>
            <a:endParaRPr lang="fr-FR"/>
          </a:p>
        </p:txBody>
      </p:sp>
      <p:sp>
        <p:nvSpPr>
          <p:cNvPr id="4" name="Espace réservé de l'image des diapositives 3"/>
          <p:cNvSpPr>
            <a:spLocks noGrp="1" noRot="1" noChangeAspect="1"/>
          </p:cNvSpPr>
          <p:nvPr>
            <p:ph type="sldImg" idx="2"/>
          </p:nvPr>
        </p:nvSpPr>
        <p:spPr>
          <a:xfrm>
            <a:off x="2241550" y="685800"/>
            <a:ext cx="23749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BB56CE-5D89-0C46-9C45-8447249113DC}"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BB56CE-5D89-0C46-9C45-8447249113DC}" type="slidenum">
              <a:rPr lang="fr-FR" smtClean="0"/>
              <a:pPr/>
              <a:t>4</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FBB56CE-5D89-0C46-9C45-8447249113DC}" type="slidenum">
              <a:rPr lang="fr-FR" smtClean="0"/>
              <a:pPr/>
              <a:t>8</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3077282"/>
            <a:ext cx="5829300" cy="2123369"/>
          </a:xfrm>
        </p:spPr>
        <p:txBody>
          <a:bodyPr/>
          <a:lstStyle/>
          <a:p>
            <a:r>
              <a:rPr lang="fr-FR" smtClean="0"/>
              <a:t>Cliquez et modifiez le titre</a:t>
            </a:r>
            <a:endParaRPr lang="fr-FR"/>
          </a:p>
        </p:txBody>
      </p:sp>
      <p:sp>
        <p:nvSpPr>
          <p:cNvPr id="3" name="Sous-titr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FAA18184-7BA1-D149-9F73-5E68FC45660A}" type="datetimeFigureOut">
              <a:rPr lang="fr-FR" smtClean="0"/>
              <a:pPr/>
              <a:t>06/12/2012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3895E1-DFB0-CE48-AAFE-5156A30E5183}"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AA18184-7BA1-D149-9F73-5E68FC45660A}" type="datetimeFigureOut">
              <a:rPr lang="fr-FR" smtClean="0"/>
              <a:pPr/>
              <a:t>06/12/2012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3895E1-DFB0-CE48-AAFE-5156A30E5183}"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FAA18184-7BA1-D149-9F73-5E68FC45660A}" type="datetimeFigureOut">
              <a:rPr lang="fr-FR" smtClean="0"/>
              <a:pPr/>
              <a:t>06/12/2012</a:t>
            </a:fld>
            <a:endParaRPr lang="fr-FR"/>
          </a:p>
        </p:txBody>
      </p:sp>
      <p:sp>
        <p:nvSpPr>
          <p:cNvPr id="5" name="Espace réservé du pied de page 4"/>
          <p:cNvSpPr>
            <a:spLocks noGrp="1"/>
          </p:cNvSpPr>
          <p:nvPr>
            <p:ph type="ftr" sz="quarter" idx="3"/>
          </p:nvPr>
        </p:nvSpPr>
        <p:spPr>
          <a:xfrm>
            <a:off x="1943101" y="9181395"/>
            <a:ext cx="4237566" cy="527403"/>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fr-FR" dirty="0" smtClean="0">
                <a:latin typeface="Arial Narrow"/>
                <a:cs typeface="Arial Narrow"/>
              </a:rPr>
              <a:t>Une </a:t>
            </a:r>
            <a:r>
              <a:rPr lang="fr-FR" dirty="0" err="1" smtClean="0">
                <a:latin typeface="Arial Narrow"/>
                <a:cs typeface="Arial Narrow"/>
              </a:rPr>
              <a:t>co-production</a:t>
            </a:r>
            <a:r>
              <a:rPr lang="fr-FR" dirty="0" smtClean="0">
                <a:latin typeface="Arial Narrow"/>
                <a:cs typeface="Arial Narrow"/>
              </a:rPr>
              <a:t> Key People - DMJ Consultants – </a:t>
            </a:r>
            <a:r>
              <a:rPr lang="fr-FR" dirty="0" err="1" smtClean="0">
                <a:latin typeface="Arial Narrow"/>
                <a:cs typeface="Arial Narrow"/>
              </a:rPr>
              <a:t>Univers-Clients</a:t>
            </a:r>
            <a:endParaRPr lang="fr-FR" dirty="0" smtClean="0">
              <a:latin typeface="Arial Narrow"/>
              <a:cs typeface="Arial Narrow"/>
            </a:endParaRPr>
          </a:p>
        </p:txBody>
      </p:sp>
      <p:sp>
        <p:nvSpPr>
          <p:cNvPr id="6" name="Espace réservé du numéro de diapositive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833895E1-DFB0-CE48-AAFE-5156A30E5183}" type="slidenum">
              <a:rPr lang="fr-FR" smtClean="0"/>
              <a:pPr/>
              <a:t>‹N°›</a:t>
            </a:fld>
            <a:endParaRPr lang="fr-FR"/>
          </a:p>
        </p:txBody>
      </p:sp>
      <p:sp>
        <p:nvSpPr>
          <p:cNvPr id="7" name="ZoneTexte 6"/>
          <p:cNvSpPr txBox="1"/>
          <p:nvPr userDrawn="1"/>
        </p:nvSpPr>
        <p:spPr>
          <a:xfrm rot="16200000">
            <a:off x="5828546" y="8641518"/>
            <a:ext cx="1562100" cy="382663"/>
          </a:xfrm>
          <a:prstGeom prst="rect">
            <a:avLst/>
          </a:prstGeom>
          <a:noFill/>
        </p:spPr>
        <p:txBody>
          <a:bodyPr wrap="square" rtlCol="0" anchor="b" anchorCtr="0">
            <a:noAutofit/>
          </a:bodyPr>
          <a:lstStyle/>
          <a:p>
            <a:r>
              <a:rPr lang="fr-FR" sz="600" dirty="0" smtClean="0"/>
              <a:t>Copyright Key People S.A. – 1211mallb</a:t>
            </a:r>
            <a:endParaRPr lang="fr-FR" sz="6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secretariat@key-people.fr" TargetMode="External"/><Relationship Id="rId7" Type="http://schemas.openxmlformats.org/officeDocument/2006/relationships/image" Target="../media/image15.png"/><Relationship Id="rId2" Type="http://schemas.openxmlformats.org/officeDocument/2006/relationships/hyperlink" Target="http://www.paypal.fr"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1.pdf"/></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2000">
              <a:schemeClr val="bg2"/>
            </a:gs>
            <a:gs pos="52000">
              <a:schemeClr val="bg2">
                <a:lumMod val="75000"/>
              </a:schemeClr>
            </a:gs>
          </a:gsLst>
          <a:lin ang="16200000" scaled="0"/>
          <a:tileRect/>
        </a:gradFill>
        <a:effectLst/>
      </p:bgPr>
    </p:bg>
    <p:spTree>
      <p:nvGrpSpPr>
        <p:cNvPr id="1" name=""/>
        <p:cNvGrpSpPr/>
        <p:nvPr/>
      </p:nvGrpSpPr>
      <p:grpSpPr>
        <a:xfrm>
          <a:off x="0" y="0"/>
          <a:ext cx="0" cy="0"/>
          <a:chOff x="0" y="0"/>
          <a:chExt cx="0" cy="0"/>
        </a:xfrm>
      </p:grpSpPr>
      <p:sp>
        <p:nvSpPr>
          <p:cNvPr id="10" name="Rectangle 9"/>
          <p:cNvSpPr/>
          <p:nvPr/>
        </p:nvSpPr>
        <p:spPr>
          <a:xfrm>
            <a:off x="0" y="6537539"/>
            <a:ext cx="4064000" cy="1514260"/>
          </a:xfrm>
          <a:prstGeom prst="rect">
            <a:avLst/>
          </a:prstGeom>
          <a:gradFill flip="none" rotWithShape="1">
            <a:gsLst>
              <a:gs pos="0">
                <a:schemeClr val="bg2">
                  <a:lumMod val="90000"/>
                </a:schemeClr>
              </a:gs>
              <a:gs pos="100000">
                <a:schemeClr val="bg2">
                  <a:lumMod val="5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ZoneTexte 7"/>
          <p:cNvSpPr txBox="1"/>
          <p:nvPr/>
        </p:nvSpPr>
        <p:spPr>
          <a:xfrm>
            <a:off x="333901" y="5009334"/>
            <a:ext cx="6007099" cy="954107"/>
          </a:xfrm>
          <a:prstGeom prst="rect">
            <a:avLst/>
          </a:prstGeom>
          <a:noFill/>
        </p:spPr>
        <p:txBody>
          <a:bodyPr wrap="square" rtlCol="0">
            <a:spAutoFit/>
          </a:bodyPr>
          <a:lstStyle/>
          <a:p>
            <a:r>
              <a:rPr lang="fr-FR" sz="2800" dirty="0" smtClean="0">
                <a:solidFill>
                  <a:schemeClr val="bg2">
                    <a:lumMod val="25000"/>
                  </a:schemeClr>
                </a:solidFill>
                <a:latin typeface="Arial Black"/>
                <a:cs typeface="Arial Black"/>
              </a:rPr>
              <a:t>L'art de décider…</a:t>
            </a:r>
          </a:p>
          <a:p>
            <a:r>
              <a:rPr lang="fr-FR" sz="2800" dirty="0" smtClean="0">
                <a:solidFill>
                  <a:schemeClr val="bg2">
                    <a:lumMod val="25000"/>
                  </a:schemeClr>
                </a:solidFill>
                <a:latin typeface="Arial Narrow"/>
                <a:cs typeface="Arial Narrow"/>
              </a:rPr>
              <a:t>Décryptage par l'histoire politico-militaire</a:t>
            </a:r>
            <a:r>
              <a:rPr lang="fr-FR" sz="2800" dirty="0" smtClean="0">
                <a:solidFill>
                  <a:schemeClr val="bg2">
                    <a:lumMod val="25000"/>
                  </a:schemeClr>
                </a:solidFill>
                <a:latin typeface="Arial"/>
                <a:cs typeface="Arial"/>
              </a:rPr>
              <a:t> </a:t>
            </a:r>
            <a:endParaRPr lang="fr-FR" sz="2800" dirty="0">
              <a:solidFill>
                <a:schemeClr val="bg2">
                  <a:lumMod val="25000"/>
                </a:schemeClr>
              </a:solidFill>
              <a:latin typeface="Arial"/>
              <a:cs typeface="Arial"/>
            </a:endParaRPr>
          </a:p>
        </p:txBody>
      </p:sp>
      <p:sp>
        <p:nvSpPr>
          <p:cNvPr id="19" name="ZoneTexte 18"/>
          <p:cNvSpPr txBox="1"/>
          <p:nvPr/>
        </p:nvSpPr>
        <p:spPr>
          <a:xfrm>
            <a:off x="4115330" y="692314"/>
            <a:ext cx="2394000" cy="769441"/>
          </a:xfrm>
          <a:prstGeom prst="rect">
            <a:avLst/>
          </a:prstGeom>
          <a:noFill/>
        </p:spPr>
        <p:txBody>
          <a:bodyPr wrap="square" rtlCol="0">
            <a:spAutoFit/>
          </a:bodyPr>
          <a:lstStyle/>
          <a:p>
            <a:pPr algn="ctr">
              <a:lnSpc>
                <a:spcPts val="1720"/>
              </a:lnSpc>
            </a:pPr>
            <a:r>
              <a:rPr lang="fr-FR" sz="1000" kern="0" spc="420" dirty="0" smtClean="0">
                <a:latin typeface="Arial Narrow"/>
                <a:cs typeface="Arial Narrow"/>
              </a:rPr>
              <a:t>Invitation  personnelle</a:t>
            </a:r>
          </a:p>
          <a:p>
            <a:pPr algn="ctr">
              <a:lnSpc>
                <a:spcPts val="1820"/>
              </a:lnSpc>
            </a:pPr>
            <a:r>
              <a:rPr lang="fr-FR" sz="1100" kern="0" spc="60" dirty="0" smtClean="0">
                <a:latin typeface="Arial Narrow"/>
                <a:cs typeface="Arial Narrow"/>
              </a:rPr>
              <a:t>Événement pédagogique exceptionnel</a:t>
            </a:r>
          </a:p>
          <a:p>
            <a:pPr algn="ctr">
              <a:lnSpc>
                <a:spcPts val="1820"/>
              </a:lnSpc>
            </a:pPr>
            <a:r>
              <a:rPr lang="fr-FR" sz="1400" dirty="0" smtClean="0">
                <a:latin typeface="Arial Narrow"/>
                <a:cs typeface="Arial Narrow"/>
              </a:rPr>
              <a:t>jamais réalisé en France à ce jour</a:t>
            </a:r>
            <a:endParaRPr lang="fr-FR" sz="1400" dirty="0">
              <a:latin typeface="Arial Narrow"/>
              <a:cs typeface="Arial Narrow"/>
            </a:endParaRPr>
          </a:p>
        </p:txBody>
      </p:sp>
      <p:sp>
        <p:nvSpPr>
          <p:cNvPr id="6" name="ZoneTexte 5"/>
          <p:cNvSpPr txBox="1"/>
          <p:nvPr/>
        </p:nvSpPr>
        <p:spPr>
          <a:xfrm>
            <a:off x="4191000" y="368300"/>
            <a:ext cx="2210157" cy="307777"/>
          </a:xfrm>
          <a:prstGeom prst="rect">
            <a:avLst/>
          </a:prstGeom>
          <a:solidFill>
            <a:schemeClr val="tx1"/>
          </a:solidFill>
        </p:spPr>
        <p:txBody>
          <a:bodyPr wrap="square" rtlCol="0">
            <a:spAutoFit/>
          </a:bodyPr>
          <a:lstStyle/>
          <a:p>
            <a:pPr algn="ctr"/>
            <a:r>
              <a:rPr lang="fr-FR" sz="1400" b="1" spc="70" dirty="0" smtClean="0">
                <a:solidFill>
                  <a:schemeClr val="bg1"/>
                </a:solidFill>
                <a:latin typeface="Arial Narrow"/>
                <a:cs typeface="Arial Narrow"/>
              </a:rPr>
              <a:t>SÉMINAIRE  LEADERSHIP</a:t>
            </a:r>
            <a:endParaRPr lang="fr-FR" sz="1400" b="1" spc="70" dirty="0">
              <a:solidFill>
                <a:schemeClr val="bg1"/>
              </a:solidFill>
              <a:latin typeface="Arial Narrow"/>
              <a:cs typeface="Arial Narrow"/>
            </a:endParaRPr>
          </a:p>
        </p:txBody>
      </p:sp>
      <p:sp>
        <p:nvSpPr>
          <p:cNvPr id="9" name="ZoneTexte 8"/>
          <p:cNvSpPr txBox="1"/>
          <p:nvPr/>
        </p:nvSpPr>
        <p:spPr>
          <a:xfrm>
            <a:off x="3852333" y="9049894"/>
            <a:ext cx="2258608" cy="553998"/>
          </a:xfrm>
          <a:prstGeom prst="rect">
            <a:avLst/>
          </a:prstGeom>
          <a:noFill/>
        </p:spPr>
        <p:txBody>
          <a:bodyPr wrap="square" rtlCol="0">
            <a:spAutoFit/>
          </a:bodyPr>
          <a:lstStyle/>
          <a:p>
            <a:r>
              <a:rPr lang="fr-FR" sz="1000" b="1" dirty="0" smtClean="0">
                <a:latin typeface="Arial Narrow"/>
                <a:cs typeface="Arial Narrow"/>
              </a:rPr>
              <a:t>Jeudi 11 avril 2013 </a:t>
            </a:r>
            <a:r>
              <a:rPr lang="fr-FR" sz="1000" b="1" kern="0" spc="-20" dirty="0" smtClean="0">
                <a:latin typeface="Arial Narrow"/>
                <a:cs typeface="Arial Narrow"/>
              </a:rPr>
              <a:t>~</a:t>
            </a:r>
            <a:r>
              <a:rPr lang="fr-FR" sz="1000" b="1" dirty="0" smtClean="0">
                <a:latin typeface="Arial Narrow"/>
                <a:cs typeface="Arial Narrow"/>
              </a:rPr>
              <a:t> 14h00 • 19h30</a:t>
            </a:r>
          </a:p>
          <a:p>
            <a:r>
              <a:rPr lang="fr-FR" sz="1000" b="1" kern="0" spc="-20" dirty="0" smtClean="0">
                <a:latin typeface="Arial Narrow"/>
                <a:cs typeface="Arial Narrow"/>
              </a:rPr>
              <a:t>Espace ASIEM</a:t>
            </a:r>
          </a:p>
          <a:p>
            <a:r>
              <a:rPr lang="fr-FR" sz="1000" kern="0" spc="-20" dirty="0" smtClean="0">
                <a:latin typeface="Arial Narrow"/>
                <a:cs typeface="Arial Narrow"/>
              </a:rPr>
              <a:t>6 rue Albert de Lapparent -75007 Paris</a:t>
            </a:r>
            <a:endParaRPr lang="fr-FR" sz="900" kern="0" spc="-20" dirty="0" smtClean="0">
              <a:latin typeface="Arial Narrow"/>
              <a:cs typeface="Arial Narrow"/>
            </a:endParaRPr>
          </a:p>
        </p:txBody>
      </p:sp>
      <p:sp>
        <p:nvSpPr>
          <p:cNvPr id="23" name="Rectangle 22"/>
          <p:cNvSpPr/>
          <p:nvPr/>
        </p:nvSpPr>
        <p:spPr>
          <a:xfrm>
            <a:off x="355068" y="6613752"/>
            <a:ext cx="4064532" cy="1319165"/>
          </a:xfrm>
          <a:prstGeom prst="rect">
            <a:avLst/>
          </a:prstGeom>
        </p:spPr>
        <p:txBody>
          <a:bodyPr wrap="square">
            <a:spAutoFit/>
          </a:bodyPr>
          <a:lstStyle/>
          <a:p>
            <a:pPr>
              <a:lnSpc>
                <a:spcPts val="1400"/>
              </a:lnSpc>
            </a:pPr>
            <a:r>
              <a:rPr lang="fr-FR" sz="1000" kern="0" spc="150" dirty="0" smtClean="0">
                <a:latin typeface="Arial"/>
                <a:cs typeface="Arial"/>
              </a:rPr>
              <a:t>SÉMINAIRE DE RÉFLEXION </a:t>
            </a:r>
            <a:r>
              <a:rPr lang="fr-FR" sz="1000" kern="0" spc="150" dirty="0" smtClean="0">
                <a:solidFill>
                  <a:srgbClr val="FF0000"/>
                </a:solidFill>
                <a:latin typeface="Arial"/>
                <a:cs typeface="Arial"/>
              </a:rPr>
              <a:t>MÉTAPHORIQUE</a:t>
            </a:r>
          </a:p>
          <a:p>
            <a:pPr>
              <a:lnSpc>
                <a:spcPts val="1400"/>
              </a:lnSpc>
            </a:pPr>
            <a:r>
              <a:rPr lang="fr-FR" sz="1000" kern="0" spc="150" dirty="0" smtClean="0">
                <a:latin typeface="Arial"/>
                <a:cs typeface="Arial"/>
              </a:rPr>
              <a:t>POUR CADRES SUPÉRIEURS ET DIRIGEANTS</a:t>
            </a:r>
          </a:p>
          <a:p>
            <a:endParaRPr lang="fr-FR" sz="1000" dirty="0" smtClean="0">
              <a:latin typeface="Arial"/>
              <a:cs typeface="Arial"/>
            </a:endParaRPr>
          </a:p>
          <a:p>
            <a:pPr>
              <a:lnSpc>
                <a:spcPts val="1400"/>
              </a:lnSpc>
            </a:pPr>
            <a:r>
              <a:rPr lang="fr-FR" sz="1000" dirty="0" smtClean="0">
                <a:latin typeface="Arial"/>
                <a:cs typeface="Arial"/>
              </a:rPr>
              <a:t>incluant une représentation théâtrale :</a:t>
            </a:r>
          </a:p>
          <a:p>
            <a:pPr>
              <a:lnSpc>
                <a:spcPts val="1400"/>
              </a:lnSpc>
            </a:pPr>
            <a:r>
              <a:rPr lang="fr-FR" sz="1000" dirty="0" smtClean="0">
                <a:latin typeface="Arial Black"/>
                <a:cs typeface="Arial Black"/>
              </a:rPr>
              <a:t>"Le Chemin des Dames"</a:t>
            </a:r>
            <a:r>
              <a:rPr lang="fr-FR" sz="1000" dirty="0" smtClean="0">
                <a:latin typeface="Arial Narrow"/>
                <a:cs typeface="Arial Narrow"/>
              </a:rPr>
              <a:t>,</a:t>
            </a:r>
            <a:r>
              <a:rPr lang="fr-FR" sz="1000" dirty="0" smtClean="0">
                <a:latin typeface="Arial"/>
                <a:cs typeface="Arial"/>
              </a:rPr>
              <a:t/>
            </a:r>
            <a:br>
              <a:rPr lang="fr-FR" sz="1000" dirty="0" smtClean="0">
                <a:latin typeface="Arial"/>
                <a:cs typeface="Arial"/>
              </a:rPr>
            </a:br>
            <a:r>
              <a:rPr lang="fr-FR" sz="1000" dirty="0" smtClean="0">
                <a:latin typeface="Arial"/>
                <a:cs typeface="Arial"/>
              </a:rPr>
              <a:t>complétée de deux ateliers</a:t>
            </a:r>
            <a:br>
              <a:rPr lang="fr-FR" sz="1000" dirty="0" smtClean="0">
                <a:latin typeface="Arial"/>
                <a:cs typeface="Arial"/>
              </a:rPr>
            </a:br>
            <a:r>
              <a:rPr lang="fr-FR" sz="1000" dirty="0" smtClean="0">
                <a:latin typeface="Arial"/>
                <a:cs typeface="Arial"/>
              </a:rPr>
              <a:t>et d'une conférence sur la décision.</a:t>
            </a:r>
            <a:endParaRPr lang="fr-FR" sz="1000" dirty="0">
              <a:latin typeface="Arial"/>
              <a:cs typeface="Arial"/>
            </a:endParaRPr>
          </a:p>
        </p:txBody>
      </p:sp>
      <p:sp>
        <p:nvSpPr>
          <p:cNvPr id="12" name="ZoneTexte 11"/>
          <p:cNvSpPr txBox="1"/>
          <p:nvPr/>
        </p:nvSpPr>
        <p:spPr>
          <a:xfrm>
            <a:off x="4116388" y="1638814"/>
            <a:ext cx="2301875" cy="741229"/>
          </a:xfrm>
          <a:prstGeom prst="rect">
            <a:avLst/>
          </a:prstGeom>
          <a:noFill/>
        </p:spPr>
        <p:txBody>
          <a:bodyPr wrap="square" rtlCol="0">
            <a:spAutoFit/>
          </a:bodyPr>
          <a:lstStyle/>
          <a:p>
            <a:pPr algn="ctr">
              <a:lnSpc>
                <a:spcPts val="1720"/>
              </a:lnSpc>
            </a:pPr>
            <a:r>
              <a:rPr lang="fr-FR" sz="1600" kern="0" spc="270" dirty="0" smtClean="0">
                <a:latin typeface="Arial Narrow"/>
                <a:cs typeface="Arial Narrow"/>
              </a:rPr>
              <a:t>4</a:t>
            </a:r>
            <a:r>
              <a:rPr lang="fr-FR" sz="1600" kern="0" spc="270" baseline="30000" dirty="0" smtClean="0">
                <a:latin typeface="Arial Narrow"/>
                <a:cs typeface="Arial Narrow"/>
              </a:rPr>
              <a:t>ème</a:t>
            </a:r>
            <a:r>
              <a:rPr lang="fr-FR" sz="1600" kern="0" spc="270" dirty="0" smtClean="0">
                <a:latin typeface="Arial Narrow"/>
                <a:cs typeface="Arial Narrow"/>
              </a:rPr>
              <a:t> édition</a:t>
            </a:r>
          </a:p>
          <a:p>
            <a:pPr algn="ctr">
              <a:lnSpc>
                <a:spcPts val="1720"/>
              </a:lnSpc>
            </a:pPr>
            <a:r>
              <a:rPr lang="fr-FR" sz="1400" b="1" kern="0" spc="80" dirty="0" smtClean="0">
                <a:latin typeface="Arial Narrow"/>
                <a:cs typeface="Arial Narrow"/>
              </a:rPr>
              <a:t>Jeudi 11 avril 2013</a:t>
            </a:r>
          </a:p>
          <a:p>
            <a:pPr algn="ctr">
              <a:lnSpc>
                <a:spcPts val="1720"/>
              </a:lnSpc>
            </a:pPr>
            <a:r>
              <a:rPr lang="fr-FR" sz="1200" b="1" kern="0" spc="80" dirty="0" smtClean="0">
                <a:latin typeface="Arial Narrow"/>
                <a:cs typeface="Arial Narrow"/>
              </a:rPr>
              <a:t>après-midi</a:t>
            </a:r>
            <a:endParaRPr lang="fr-FR" sz="1200" b="1" spc="80" dirty="0">
              <a:latin typeface="Arial Narrow"/>
              <a:cs typeface="Arial Narrow"/>
            </a:endParaRPr>
          </a:p>
        </p:txBody>
      </p:sp>
      <p:cxnSp>
        <p:nvCxnSpPr>
          <p:cNvPr id="14" name="Connecteur droit 13"/>
          <p:cNvCxnSpPr/>
          <p:nvPr/>
        </p:nvCxnSpPr>
        <p:spPr>
          <a:xfrm>
            <a:off x="4197350" y="1623994"/>
            <a:ext cx="2227263"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15" name="Image 14" descr="swg3d3-Taille 2.png"/>
          <p:cNvPicPr>
            <a:picLocks noChangeAspect="1"/>
          </p:cNvPicPr>
          <p:nvPr/>
        </p:nvPicPr>
        <p:blipFill>
          <a:blip r:embed="rId2"/>
          <a:stretch>
            <a:fillRect/>
          </a:stretch>
        </p:blipFill>
        <p:spPr>
          <a:xfrm>
            <a:off x="182030" y="2084916"/>
            <a:ext cx="3885493" cy="2924417"/>
          </a:xfrm>
          <a:prstGeom prst="rect">
            <a:avLst/>
          </a:prstGeom>
        </p:spPr>
      </p:pic>
      <p:pic>
        <p:nvPicPr>
          <p:cNvPr id="13" name="Picture 12"/>
          <p:cNvPicPr>
            <a:picLocks noChangeAspect="1"/>
          </p:cNvPicPr>
          <p:nvPr/>
        </p:nvPicPr>
        <p:blipFill>
          <a:blip r:embed="rId3"/>
          <a:stretch>
            <a:fillRect/>
          </a:stretch>
        </p:blipFill>
        <p:spPr>
          <a:xfrm>
            <a:off x="3042780" y="9391650"/>
            <a:ext cx="761663" cy="1651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9" name="Rectangle 18"/>
          <p:cNvSpPr/>
          <p:nvPr/>
        </p:nvSpPr>
        <p:spPr>
          <a:xfrm>
            <a:off x="122502" y="3623734"/>
            <a:ext cx="5781145" cy="3149600"/>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4" name="Image 23" descr="images-2.jpeg"/>
          <p:cNvPicPr>
            <a:picLocks noChangeAspect="1"/>
          </p:cNvPicPr>
          <p:nvPr/>
        </p:nvPicPr>
        <p:blipFill>
          <a:blip r:embed="rId2"/>
          <a:stretch>
            <a:fillRect/>
          </a:stretch>
        </p:blipFill>
        <p:spPr>
          <a:xfrm>
            <a:off x="439737" y="368300"/>
            <a:ext cx="2273487" cy="596900"/>
          </a:xfrm>
          <a:prstGeom prst="rect">
            <a:avLst/>
          </a:prstGeom>
        </p:spPr>
      </p:pic>
      <p:sp>
        <p:nvSpPr>
          <p:cNvPr id="8" name="Sous-titre 2"/>
          <p:cNvSpPr txBox="1">
            <a:spLocks/>
          </p:cNvSpPr>
          <p:nvPr/>
        </p:nvSpPr>
        <p:spPr>
          <a:xfrm>
            <a:off x="2215090" y="2070102"/>
            <a:ext cx="2529437" cy="425758"/>
          </a:xfrm>
          <a:prstGeom prst="rect">
            <a:avLst/>
          </a:prstGeom>
        </p:spPr>
        <p:txBody>
          <a:bodyPr vert="horz" wrap="square" lIns="91440" tIns="45720" rIns="91440" bIns="45720" rtlCol="0">
            <a:spAutoFit/>
          </a:bodyPr>
          <a:lstStyle/>
          <a:p>
            <a:pPr marL="0" marR="0" lvl="0" indent="0" algn="ctr" defTabSz="457200" rtl="0" eaLnBrk="1" fontAlgn="auto" latinLnBrk="0" hangingPunct="1">
              <a:lnSpc>
                <a:spcPts val="1300"/>
              </a:lnSpc>
              <a:spcAft>
                <a:spcPts val="600"/>
              </a:spcAft>
              <a:buClrTx/>
              <a:buSzTx/>
              <a:buFont typeface="Arial"/>
              <a:buNone/>
              <a:tabLst/>
              <a:defRPr/>
            </a:pPr>
            <a:r>
              <a:rPr lang="fr-FR" sz="2000" noProof="0" dirty="0" smtClean="0">
                <a:latin typeface="Minion Pro"/>
                <a:cs typeface="Minion Pro"/>
              </a:rPr>
              <a:t>L'art de </a:t>
            </a:r>
            <a:r>
              <a:rPr lang="fr-FR" sz="2000" noProof="0" dirty="0" smtClean="0">
                <a:latin typeface="Minion Pro"/>
                <a:cs typeface="Minion Pro"/>
              </a:rPr>
              <a:t>décider.      </a:t>
            </a:r>
            <a:r>
              <a:rPr kumimoji="0" lang="fr-FR" sz="1100" u="none" strike="noStrike" kern="1200" cap="none" normalizeH="0" baseline="0" dirty="0" smtClean="0">
                <a:ln>
                  <a:noFill/>
                </a:ln>
                <a:effectLst/>
                <a:uLnTx/>
                <a:uFillTx/>
                <a:latin typeface="Minion Pro"/>
                <a:ea typeface="+mn-ea"/>
                <a:cs typeface="Minion Pro"/>
              </a:rPr>
              <a:t>La </a:t>
            </a:r>
            <a:r>
              <a:rPr kumimoji="0" lang="fr-FR" sz="1100" u="none" strike="noStrike" kern="1200" cap="none" normalizeH="0" baseline="0" dirty="0" smtClean="0">
                <a:ln>
                  <a:noFill/>
                </a:ln>
                <a:effectLst/>
                <a:uLnTx/>
                <a:uFillTx/>
                <a:latin typeface="Minion Pro"/>
                <a:ea typeface="+mn-ea"/>
                <a:cs typeface="Minion Pro"/>
              </a:rPr>
              <a:t>vision, certes. Le réalisme</a:t>
            </a:r>
            <a:r>
              <a:rPr kumimoji="0" lang="fr-FR" sz="1100" u="none" strike="noStrike" kern="1200" cap="none" normalizeH="0" dirty="0" smtClean="0">
                <a:ln>
                  <a:noFill/>
                </a:ln>
                <a:effectLst/>
                <a:uLnTx/>
                <a:uFillTx/>
                <a:latin typeface="Minion Pro"/>
                <a:ea typeface="+mn-ea"/>
                <a:cs typeface="Minion Pro"/>
              </a:rPr>
              <a:t> surtout.</a:t>
            </a:r>
          </a:p>
        </p:txBody>
      </p:sp>
      <p:sp>
        <p:nvSpPr>
          <p:cNvPr id="9" name="Espace réservé du contenu 2"/>
          <p:cNvSpPr txBox="1">
            <a:spLocks/>
          </p:cNvSpPr>
          <p:nvPr/>
        </p:nvSpPr>
        <p:spPr>
          <a:xfrm>
            <a:off x="429106" y="3077681"/>
            <a:ext cx="2809875" cy="5270246"/>
          </a:xfrm>
          <a:prstGeom prst="rect">
            <a:avLst/>
          </a:prstGeom>
        </p:spPr>
        <p:txBody>
          <a:bodyPr vert="horz" wrap="square" lIns="91440" tIns="45720" rIns="91440" bIns="45720" rtlCol="0">
            <a:spAutoFit/>
          </a:bodyPr>
          <a:lstStyle/>
          <a:p>
            <a:pPr lvl="0" algn="just">
              <a:lnSpc>
                <a:spcPts val="1400"/>
              </a:lnSpc>
              <a:spcAft>
                <a:spcPts val="600"/>
              </a:spcAft>
            </a:pPr>
            <a:r>
              <a:rPr lang="fr-FR" sz="1050" b="1" kern="0" spc="-20" dirty="0" smtClean="0">
                <a:solidFill>
                  <a:srgbClr val="000000"/>
                </a:solidFill>
                <a:latin typeface="Times" pitchFamily="18" charset="0"/>
                <a:cs typeface="Times" pitchFamily="18" charset="0"/>
              </a:rPr>
              <a:t>.../... "Idéologie vs </a:t>
            </a:r>
            <a:r>
              <a:rPr lang="fr-FR" sz="1050" b="1" kern="0" spc="-20" dirty="0" err="1" smtClean="0">
                <a:solidFill>
                  <a:srgbClr val="000000"/>
                </a:solidFill>
                <a:latin typeface="Times" pitchFamily="18" charset="0"/>
                <a:cs typeface="Times" pitchFamily="18" charset="0"/>
              </a:rPr>
              <a:t>stratégie</a:t>
            </a:r>
            <a:r>
              <a:rPr lang="fr-FR" sz="1050" kern="0" spc="-20" dirty="0" err="1" smtClean="0">
                <a:solidFill>
                  <a:srgbClr val="000000"/>
                </a:solidFill>
                <a:latin typeface="Times" pitchFamily="18" charset="0"/>
                <a:cs typeface="Times" pitchFamily="18" charset="0"/>
              </a:rPr>
              <a:t> Un</a:t>
            </a:r>
            <a:r>
              <a:rPr lang="fr-FR" sz="1050" kern="0" spc="-20" dirty="0" smtClean="0">
                <a:solidFill>
                  <a:srgbClr val="000000"/>
                </a:solidFill>
                <a:latin typeface="Times" pitchFamily="18" charset="0"/>
                <a:cs typeface="Times" pitchFamily="18" charset="0"/>
              </a:rPr>
              <a:t> sujet décisif et relativement peu traité, estime Bruno </a:t>
            </a:r>
            <a:r>
              <a:rPr lang="fr-FR" sz="1050" kern="0" spc="-20" dirty="0" err="1" smtClean="0">
                <a:solidFill>
                  <a:srgbClr val="000000"/>
                </a:solidFill>
                <a:latin typeface="Times" pitchFamily="18" charset="0"/>
                <a:cs typeface="Times" pitchFamily="18" charset="0"/>
              </a:rPr>
              <a:t>Jarrosson</a:t>
            </a:r>
            <a:r>
              <a:rPr lang="fr-FR" sz="1050" kern="0" spc="-20" dirty="0" smtClean="0">
                <a:solidFill>
                  <a:srgbClr val="000000"/>
                </a:solidFill>
                <a:latin typeface="Times" pitchFamily="18" charset="0"/>
                <a:cs typeface="Times" pitchFamily="18" charset="0"/>
              </a:rPr>
              <a:t>. “On parle toujours de la stratégie et du management des hommes en oubliant qu’entre les deux, il existe un point obscur et essentiel : l’art de décider”. Art que l’on associerait trop souvent à la vision, ce vecteur d’action émotionnel et intuitif qui, pour lui, n’est qu’une forme d’idéologie.</a:t>
            </a:r>
          </a:p>
          <a:p>
            <a:pPr lvl="0" algn="just">
              <a:lnSpc>
                <a:spcPts val="1400"/>
              </a:lnSpc>
              <a:spcAft>
                <a:spcPts val="600"/>
              </a:spcAft>
            </a:pPr>
            <a:r>
              <a:rPr lang="fr-FR" sz="1050" kern="0" spc="-20" dirty="0" smtClean="0">
                <a:solidFill>
                  <a:srgbClr val="000000"/>
                </a:solidFill>
                <a:latin typeface="Times" pitchFamily="18" charset="0"/>
                <a:cs typeface="Times" pitchFamily="18" charset="0"/>
              </a:rPr>
              <a:t>“Décider sous l’emprise d’une idéologie consiste à croire que son idée l’emportera sur la réalité. Qu’elle la fera plier, ce qui évidemment est extrêmement risqué, explique-t-il. Or le premier facteur d’élaboration des stratégies d’entreprise, c’est l’idéologie, cette croyance subjective que l’on habille sous le terme de vision managériale. ”Une dimension de plus en plus valorisée au sein des comités de direction où tout dirigeant se doit d’être “visionnaire” et qui, pourtant, reste à manipuler avec précaution. Motif : elle s’oppose à toute appréciation objective du réel et de ses contraintes. </a:t>
            </a:r>
          </a:p>
          <a:p>
            <a:pPr lvl="0" algn="just">
              <a:lnSpc>
                <a:spcPts val="1400"/>
              </a:lnSpc>
              <a:spcAft>
                <a:spcPts val="600"/>
              </a:spcAft>
            </a:pPr>
            <a:r>
              <a:rPr lang="fr-FR" sz="1050" kern="0" spc="-20" dirty="0" smtClean="0">
                <a:solidFill>
                  <a:srgbClr val="000000"/>
                </a:solidFill>
                <a:latin typeface="Times" pitchFamily="18" charset="0"/>
                <a:cs typeface="Times" pitchFamily="18" charset="0"/>
              </a:rPr>
              <a:t>.../... </a:t>
            </a:r>
            <a:r>
              <a:rPr lang="fr-FR" sz="1050" b="1" kern="0" spc="-20" dirty="0" smtClean="0">
                <a:latin typeface="Times" pitchFamily="18" charset="0"/>
                <a:cs typeface="Times" pitchFamily="18" charset="0"/>
              </a:rPr>
              <a:t>Courage vs </a:t>
            </a:r>
            <a:r>
              <a:rPr lang="fr-FR" sz="1050" b="1" kern="0" spc="-20" dirty="0" err="1" smtClean="0">
                <a:latin typeface="Times" pitchFamily="18" charset="0"/>
                <a:cs typeface="Times" pitchFamily="18" charset="0"/>
              </a:rPr>
              <a:t>intelligence</a:t>
            </a:r>
            <a:r>
              <a:rPr lang="fr-FR" sz="1050" kern="0" spc="-20" dirty="0" err="1" smtClean="0">
                <a:latin typeface="Times" pitchFamily="18" charset="0"/>
                <a:cs typeface="Times" pitchFamily="18" charset="0"/>
              </a:rPr>
              <a:t> Sorte</a:t>
            </a:r>
            <a:r>
              <a:rPr lang="fr-FR" sz="1050" kern="0" spc="-20" dirty="0" smtClean="0">
                <a:latin typeface="Times" pitchFamily="18" charset="0"/>
                <a:cs typeface="Times" pitchFamily="18" charset="0"/>
              </a:rPr>
              <a:t> de méthode Coué qui, déclinée dans le monde de l’entreprise, peut rapidement faire des ravages. “Tout l’enseignement de la pièce est là, poursuit-il. Dans le fait qu’une décision stupide prise par un seul homme a le pouvoir de mener toute une organisation humaine à la catastrophe.”</a:t>
            </a:r>
          </a:p>
        </p:txBody>
      </p:sp>
      <p:sp>
        <p:nvSpPr>
          <p:cNvPr id="10" name="Espace réservé du contenu 2"/>
          <p:cNvSpPr txBox="1">
            <a:spLocks/>
          </p:cNvSpPr>
          <p:nvPr/>
        </p:nvSpPr>
        <p:spPr>
          <a:xfrm>
            <a:off x="3625850" y="3031071"/>
            <a:ext cx="2792413" cy="5348473"/>
          </a:xfrm>
          <a:prstGeom prst="rect">
            <a:avLst/>
          </a:prstGeom>
        </p:spPr>
        <p:txBody>
          <a:bodyPr vert="horz" wrap="square" lIns="91440" tIns="45720" rIns="91440" bIns="45720" rtlCol="0">
            <a:spAutoFit/>
          </a:bodyPr>
          <a:lstStyle/>
          <a:p>
            <a:pPr algn="just">
              <a:lnSpc>
                <a:spcPts val="1400"/>
              </a:lnSpc>
              <a:spcAft>
                <a:spcPts val="600"/>
              </a:spcAft>
            </a:pPr>
            <a:r>
              <a:rPr lang="fr-FR" sz="1100" kern="0" spc="-20" dirty="0" smtClean="0">
                <a:latin typeface="Times"/>
                <a:cs typeface="Times"/>
              </a:rPr>
              <a:t>Un risque qui, loin d’être écarté, se répète chaque fois qu’un dirigeant, au nom d’une vision stratégique impérieuse et sur la base de sa seule force de conviction, impose une orientation hasardeuse à ses équipes.</a:t>
            </a:r>
          </a:p>
          <a:p>
            <a:pPr algn="just">
              <a:lnSpc>
                <a:spcPts val="1400"/>
              </a:lnSpc>
              <a:spcAft>
                <a:spcPts val="600"/>
              </a:spcAft>
            </a:pPr>
            <a:r>
              <a:rPr lang="fr-FR" sz="1100" kern="0" spc="-20" dirty="0" smtClean="0">
                <a:latin typeface="Times"/>
                <a:cs typeface="Times"/>
              </a:rPr>
              <a:t>Ce à quoi il parvient d’autant plus facilement qu’un leader convaincu apparaît toujours rassurant. “On va louer son courage, celui d’assumer une vision, oubliant que le courage sans l’intelligence stratégique peut se révéler un outil de management des hommes extrêmement dangereux”, assène Bruno </a:t>
            </a:r>
            <a:r>
              <a:rPr lang="fr-FR" sz="1100" kern="0" spc="-20" dirty="0" err="1" smtClean="0">
                <a:latin typeface="Times"/>
                <a:cs typeface="Times"/>
              </a:rPr>
              <a:t>Jarrosson</a:t>
            </a:r>
            <a:r>
              <a:rPr lang="fr-FR" sz="1100" kern="0" spc="-20" dirty="0" smtClean="0">
                <a:latin typeface="Times"/>
                <a:cs typeface="Times"/>
              </a:rPr>
              <a:t>, rappelant que, dans le cas de l’offensive du Chemin des Dames, le ministre de la Guerre, Paul Painlevé, dispose de cette intelligence stratégique lui permettant d’évaluer la situation avec recul et d’affirmer que l’assaut sera un échec. Mais il n’a pas le courage de mettre sa démission dans la balance pour l’empêcher, ce qui, dès lors, le prive de tout pouvoir de conviction.</a:t>
            </a:r>
          </a:p>
          <a:p>
            <a:pPr algn="just">
              <a:lnSpc>
                <a:spcPts val="1400"/>
              </a:lnSpc>
              <a:spcAft>
                <a:spcPts val="600"/>
              </a:spcAft>
            </a:pPr>
            <a:r>
              <a:rPr lang="fr-FR" sz="1100" b="1" kern="0" spc="-20" dirty="0" smtClean="0">
                <a:latin typeface="Times"/>
                <a:cs typeface="Times"/>
              </a:rPr>
              <a:t>Une heure et demie durant, la pièce va s’attacher à démontrer le rôle essentiel de cette double exigence managériale : l’intelligence analytique pour mesurer les facteurs extérieurs et parvenir à la bonne décision et le courage pour imposer sa mise en œuvre. "</a:t>
            </a:r>
          </a:p>
          <a:p>
            <a:pPr algn="just">
              <a:lnSpc>
                <a:spcPts val="1400"/>
              </a:lnSpc>
              <a:spcAft>
                <a:spcPts val="600"/>
              </a:spcAft>
            </a:pPr>
            <a:r>
              <a:rPr lang="fr-FR" sz="1100" b="1" kern="0" spc="-20" dirty="0" smtClean="0">
                <a:latin typeface="Times"/>
                <a:cs typeface="Times"/>
              </a:rPr>
              <a:t>.../...</a:t>
            </a:r>
          </a:p>
        </p:txBody>
      </p:sp>
      <p:sp>
        <p:nvSpPr>
          <p:cNvPr id="12" name="Sous-titre 2"/>
          <p:cNvSpPr txBox="1">
            <a:spLocks/>
          </p:cNvSpPr>
          <p:nvPr/>
        </p:nvSpPr>
        <p:spPr>
          <a:xfrm>
            <a:off x="3424687" y="368300"/>
            <a:ext cx="2993577" cy="656590"/>
          </a:xfrm>
          <a:prstGeom prst="rect">
            <a:avLst/>
          </a:prstGeom>
        </p:spPr>
        <p:txBody>
          <a:bodyPr vert="horz" wrap="square" lIns="91440" tIns="45720" rIns="91440" bIns="45720" rtlCol="0">
            <a:spAutoFit/>
          </a:bodyPr>
          <a:lstStyle/>
          <a:p>
            <a:pPr lvl="0" algn="just">
              <a:lnSpc>
                <a:spcPts val="1100"/>
              </a:lnSpc>
              <a:spcAft>
                <a:spcPts val="600"/>
              </a:spcAft>
              <a:defRPr/>
            </a:pPr>
            <a:r>
              <a:rPr lang="fr-FR" sz="900" i="1" kern="0" spc="-10" dirty="0" smtClean="0">
                <a:latin typeface="Minion Pro"/>
                <a:cs typeface="Minion Pro"/>
              </a:rPr>
              <a:t>Extraits de l'a</a:t>
            </a:r>
            <a:r>
              <a:rPr lang="fr-FR" sz="900" i="1" kern="0" spc="-10" baseline="0" noProof="0" dirty="0" err="1" smtClean="0">
                <a:latin typeface="Minion Pro"/>
                <a:cs typeface="Minion Pro"/>
              </a:rPr>
              <a:t>rticle</a:t>
            </a:r>
            <a:r>
              <a:rPr lang="fr-FR" sz="900" i="1" kern="0" spc="-10" baseline="0" noProof="0" dirty="0" smtClean="0">
                <a:latin typeface="Minion Pro"/>
                <a:cs typeface="Minion Pro"/>
              </a:rPr>
              <a:t> de Caroline Castets écrit après la 1</a:t>
            </a:r>
            <a:r>
              <a:rPr lang="fr-FR" sz="900" i="1" kern="0" spc="-10" baseline="30000" noProof="0" dirty="0" smtClean="0">
                <a:latin typeface="Minion Pro"/>
                <a:cs typeface="Minion Pro"/>
              </a:rPr>
              <a:t>ère</a:t>
            </a:r>
            <a:r>
              <a:rPr lang="fr-FR" sz="900" i="1" kern="0" spc="-10" noProof="0" dirty="0" smtClean="0">
                <a:latin typeface="Minion Pro"/>
                <a:cs typeface="Minion Pro"/>
              </a:rPr>
              <a:t> édition du séminaire "</a:t>
            </a:r>
            <a:r>
              <a:rPr lang="fr-FR" sz="900" i="1" kern="0" spc="-10" dirty="0" smtClean="0">
                <a:latin typeface="Minion Pro"/>
                <a:cs typeface="Minion Pro"/>
              </a:rPr>
              <a:t>L'a</a:t>
            </a:r>
            <a:r>
              <a:rPr lang="fr-FR" sz="900" i="1" kern="0" spc="-10" noProof="0" dirty="0" err="1" smtClean="0">
                <a:latin typeface="Minion Pro"/>
                <a:cs typeface="Minion Pro"/>
              </a:rPr>
              <a:t>rt</a:t>
            </a:r>
            <a:r>
              <a:rPr lang="fr-FR" sz="900" i="1" kern="0" spc="-10" noProof="0" dirty="0" smtClean="0">
                <a:latin typeface="Minion Pro"/>
                <a:cs typeface="Minion Pro"/>
              </a:rPr>
              <a:t> de décider</a:t>
            </a:r>
            <a:r>
              <a:rPr lang="fr-FR" sz="900" i="1" kern="0" spc="-10" dirty="0" smtClean="0">
                <a:latin typeface="Minion Pro"/>
                <a:cs typeface="Minion Pro"/>
              </a:rPr>
              <a:t>" organisé à Paris</a:t>
            </a:r>
            <a:br>
              <a:rPr lang="fr-FR" sz="900" i="1" kern="0" spc="-10" dirty="0" smtClean="0">
                <a:latin typeface="Minion Pro"/>
                <a:cs typeface="Minion Pro"/>
              </a:rPr>
            </a:br>
            <a:r>
              <a:rPr lang="fr-FR" sz="900" i="1" kern="0" spc="-10" dirty="0" smtClean="0">
                <a:latin typeface="Minion Pro"/>
                <a:cs typeface="Minion Pro"/>
              </a:rPr>
              <a:t>le 25/11/12 et </a:t>
            </a:r>
            <a:r>
              <a:rPr lang="fr-FR" sz="900" i="1" kern="0" spc="-10" noProof="0" dirty="0" smtClean="0">
                <a:latin typeface="Minion Pro"/>
                <a:cs typeface="Minion Pro"/>
              </a:rPr>
              <a:t>à la suite d'une </a:t>
            </a:r>
            <a:r>
              <a:rPr lang="fr-FR" sz="900" i="1" kern="0" spc="-10" dirty="0" smtClean="0">
                <a:latin typeface="Minion Pro"/>
                <a:cs typeface="Minion Pro"/>
              </a:rPr>
              <a:t>interview de Bruno </a:t>
            </a:r>
            <a:r>
              <a:rPr lang="fr-FR" sz="900" i="1" kern="0" spc="-10" dirty="0" err="1" smtClean="0">
                <a:latin typeface="Minion Pro"/>
                <a:cs typeface="Minion Pro"/>
              </a:rPr>
              <a:t>Jarrosson</a:t>
            </a:r>
            <a:r>
              <a:rPr lang="fr-FR" sz="900" i="1" kern="0" spc="-10" dirty="0" smtClean="0">
                <a:latin typeface="Minion Pro"/>
                <a:cs typeface="Minion Pro"/>
              </a:rPr>
              <a:t>.</a:t>
            </a:r>
            <a:endParaRPr kumimoji="0" lang="fr-FR" sz="900" i="1" u="none" strike="noStrike" kern="0" cap="none" spc="-10" normalizeH="0" baseline="0" noProof="0" dirty="0">
              <a:ln>
                <a:noFill/>
              </a:ln>
              <a:effectLst/>
              <a:uLnTx/>
              <a:uFillTx/>
              <a:latin typeface="Minion Pro"/>
              <a:ea typeface="+mn-ea"/>
              <a:cs typeface="Minion Pro"/>
            </a:endParaRPr>
          </a:p>
        </p:txBody>
      </p:sp>
      <p:sp>
        <p:nvSpPr>
          <p:cNvPr id="13" name="Sous-titre 2"/>
          <p:cNvSpPr txBox="1">
            <a:spLocks/>
          </p:cNvSpPr>
          <p:nvPr/>
        </p:nvSpPr>
        <p:spPr>
          <a:xfrm>
            <a:off x="439738" y="975690"/>
            <a:ext cx="2261129" cy="256908"/>
          </a:xfrm>
          <a:prstGeom prst="rect">
            <a:avLst/>
          </a:prstGeom>
        </p:spPr>
        <p:txBody>
          <a:bodyPr vert="horz" wrap="square" lIns="91440" tIns="45720" rIns="91440" bIns="45720" rtlCol="0">
            <a:spAutoFit/>
          </a:bodyPr>
          <a:lstStyle/>
          <a:p>
            <a:pPr marL="0" marR="0" lvl="0" indent="0" algn="ctr" defTabSz="457200" rtl="0" eaLnBrk="1" fontAlgn="auto" latinLnBrk="0" hangingPunct="1">
              <a:lnSpc>
                <a:spcPts val="1300"/>
              </a:lnSpc>
              <a:spcAft>
                <a:spcPts val="600"/>
              </a:spcAft>
              <a:buClrTx/>
              <a:buSzTx/>
              <a:buFont typeface="Arial"/>
              <a:buNone/>
              <a:tabLst/>
              <a:defRPr/>
            </a:pPr>
            <a:r>
              <a:rPr kumimoji="0" lang="fr-FR" sz="800" b="1" u="none" strike="noStrike" kern="1200" cap="none" normalizeH="0" baseline="0" dirty="0" smtClean="0">
                <a:ln>
                  <a:noFill/>
                </a:ln>
                <a:effectLst/>
                <a:uLnTx/>
                <a:uFillTx/>
                <a:latin typeface="Arial Narrow"/>
                <a:ea typeface="+mn-ea"/>
                <a:cs typeface="Arial Narrow"/>
              </a:rPr>
              <a:t>Edition du 30 novembre 2011</a:t>
            </a:r>
            <a:endParaRPr kumimoji="0" lang="fr-FR" sz="800" b="1" u="none" strike="noStrike" kern="1200" cap="none" normalizeH="0" dirty="0" smtClean="0">
              <a:ln>
                <a:noFill/>
              </a:ln>
              <a:effectLst/>
              <a:uLnTx/>
              <a:uFillTx/>
              <a:latin typeface="Arial Narrow"/>
              <a:ea typeface="+mn-ea"/>
              <a:cs typeface="Arial Narrow"/>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Rectangle 3"/>
          <p:cNvSpPr/>
          <p:nvPr/>
        </p:nvSpPr>
        <p:spPr>
          <a:xfrm>
            <a:off x="2192338" y="4597379"/>
            <a:ext cx="4225925" cy="1253080"/>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ZoneTexte 8"/>
          <p:cNvSpPr txBox="1"/>
          <p:nvPr/>
        </p:nvSpPr>
        <p:spPr>
          <a:xfrm>
            <a:off x="1133856" y="1828752"/>
            <a:ext cx="5284407" cy="3580467"/>
          </a:xfrm>
          <a:prstGeom prst="rect">
            <a:avLst/>
          </a:prstGeom>
          <a:noFill/>
        </p:spPr>
        <p:txBody>
          <a:bodyPr wrap="square" rtlCol="0">
            <a:spAutoFit/>
          </a:bodyPr>
          <a:lstStyle/>
          <a:p>
            <a:pPr>
              <a:lnSpc>
                <a:spcPts val="2240"/>
              </a:lnSpc>
              <a:spcAft>
                <a:spcPts val="600"/>
              </a:spcAft>
            </a:pPr>
            <a:r>
              <a:rPr lang="fr-FR" sz="1200" dirty="0" smtClean="0">
                <a:solidFill>
                  <a:schemeClr val="bg2">
                    <a:lumMod val="10000"/>
                  </a:schemeClr>
                </a:solidFill>
                <a:latin typeface="Arial Narrow"/>
                <a:cs typeface="Arial Narrow"/>
              </a:rPr>
              <a:t>Cher Client, chère Cliente, cher(e) Ami(e),</a:t>
            </a:r>
          </a:p>
          <a:p>
            <a:pPr>
              <a:lnSpc>
                <a:spcPts val="2240"/>
              </a:lnSpc>
              <a:spcAft>
                <a:spcPts val="600"/>
              </a:spcAft>
            </a:pPr>
            <a:endParaRPr lang="fr-FR" sz="1200" dirty="0" smtClean="0">
              <a:solidFill>
                <a:schemeClr val="bg2">
                  <a:lumMod val="10000"/>
                </a:schemeClr>
              </a:solidFill>
              <a:latin typeface="Arial Narrow"/>
              <a:cs typeface="Arial Narrow"/>
            </a:endParaRPr>
          </a:p>
          <a:p>
            <a:pPr algn="just"/>
            <a:r>
              <a:rPr lang="fr-FR" sz="1200" dirty="0" smtClean="0">
                <a:latin typeface="Arial Narrow"/>
                <a:cs typeface="Arial Narrow"/>
              </a:rPr>
              <a:t>Comme vous le savez probablement, j’ai développé, avec Bruno Jarrosson, un nouveau concept  basé sur le triptyque : Pièce de théâtre / Ateliers / Conférence.</a:t>
            </a:r>
          </a:p>
          <a:p>
            <a:pPr algn="just"/>
            <a:endParaRPr lang="fr-FR" sz="1200" dirty="0" smtClean="0">
              <a:latin typeface="Arial Narrow"/>
              <a:cs typeface="Arial Narrow"/>
            </a:endParaRPr>
          </a:p>
          <a:p>
            <a:pPr algn="just"/>
            <a:r>
              <a:rPr lang="fr-FR" sz="1200" dirty="0" smtClean="0">
                <a:latin typeface="Arial Narrow"/>
                <a:cs typeface="Arial Narrow"/>
              </a:rPr>
              <a:t>Cette approche est destinée à tout dirigeant / manager confronté à sa pratique quotidienne.</a:t>
            </a:r>
          </a:p>
          <a:p>
            <a:pPr algn="just"/>
            <a:endParaRPr lang="fr-FR" sz="1200" dirty="0" smtClean="0">
              <a:latin typeface="Arial Narrow"/>
              <a:cs typeface="Arial Narrow"/>
            </a:endParaRPr>
          </a:p>
          <a:p>
            <a:pPr algn="just"/>
            <a:r>
              <a:rPr lang="fr-FR" sz="1200" dirty="0" smtClean="0">
                <a:latin typeface="Arial Narrow"/>
                <a:cs typeface="Arial Narrow"/>
              </a:rPr>
              <a:t>Aujourd’hui, une panoplie de compétences est indispensable pour exercer le « métier »                          de dirigeant / manager, dont l’une des facettes est LA PRISE DE DECISION.</a:t>
            </a:r>
          </a:p>
          <a:p>
            <a:pPr algn="just"/>
            <a:endParaRPr lang="fr-FR" sz="1200" dirty="0" smtClean="0">
              <a:latin typeface="Arial Narrow"/>
              <a:cs typeface="Arial Narrow"/>
            </a:endParaRPr>
          </a:p>
          <a:p>
            <a:pPr algn="just"/>
            <a:r>
              <a:rPr lang="fr-FR" sz="1200" dirty="0" smtClean="0">
                <a:latin typeface="Arial Narrow"/>
                <a:cs typeface="Arial Narrow"/>
              </a:rPr>
              <a:t>C’est pourquoi, cette fin d’après </a:t>
            </a:r>
            <a:r>
              <a:rPr lang="fr-FR" sz="1200" dirty="0" smtClean="0">
                <a:latin typeface="Arial Narrow"/>
                <a:cs typeface="Arial Narrow"/>
              </a:rPr>
              <a:t>midi, passée ensemble</a:t>
            </a:r>
            <a:r>
              <a:rPr lang="fr-FR" sz="1200" dirty="0" smtClean="0">
                <a:latin typeface="Arial Narrow"/>
                <a:cs typeface="Arial Narrow"/>
              </a:rPr>
              <a:t>, vous </a:t>
            </a:r>
            <a:r>
              <a:rPr lang="fr-FR" sz="1200" dirty="0" smtClean="0">
                <a:latin typeface="Arial Narrow"/>
                <a:cs typeface="Arial Narrow"/>
              </a:rPr>
              <a:t>permettra </a:t>
            </a:r>
            <a:r>
              <a:rPr lang="fr-FR" sz="1200" dirty="0" smtClean="0">
                <a:latin typeface="Arial Narrow"/>
                <a:cs typeface="Arial Narrow"/>
              </a:rPr>
              <a:t>de prendre du recul face à cet acte si difficile que celui de décider …. </a:t>
            </a:r>
          </a:p>
          <a:p>
            <a:pPr algn="just"/>
            <a:endParaRPr lang="fr-FR" sz="1200" dirty="0" smtClean="0">
              <a:latin typeface="Arial Narrow"/>
              <a:cs typeface="Arial Narrow"/>
            </a:endParaRPr>
          </a:p>
          <a:p>
            <a:pPr algn="just"/>
            <a:r>
              <a:rPr lang="fr-FR" sz="1200" dirty="0" smtClean="0">
                <a:latin typeface="Arial Narrow"/>
                <a:cs typeface="Arial Narrow"/>
              </a:rPr>
              <a:t>Elle </a:t>
            </a:r>
            <a:r>
              <a:rPr lang="fr-FR" sz="1200" dirty="0" smtClean="0">
                <a:latin typeface="Arial Narrow"/>
                <a:cs typeface="Arial Narrow"/>
              </a:rPr>
              <a:t>vous </a:t>
            </a:r>
            <a:r>
              <a:rPr lang="fr-FR" sz="1200" dirty="0" smtClean="0">
                <a:latin typeface="Arial Narrow"/>
                <a:cs typeface="Arial Narrow"/>
              </a:rPr>
              <a:t>permettra </a:t>
            </a:r>
            <a:r>
              <a:rPr lang="fr-FR" sz="1200" dirty="0" smtClean="0">
                <a:latin typeface="Arial Narrow"/>
                <a:cs typeface="Arial Narrow"/>
              </a:rPr>
              <a:t>également de confronter vos idées et perceptions avec d’autres dirigeants  </a:t>
            </a:r>
            <a:r>
              <a:rPr lang="fr-FR" sz="1200" dirty="0" smtClean="0">
                <a:latin typeface="Arial Narrow"/>
                <a:cs typeface="Arial Narrow"/>
              </a:rPr>
              <a:t>et </a:t>
            </a:r>
            <a:r>
              <a:rPr lang="fr-FR" sz="1200" dirty="0" smtClean="0">
                <a:latin typeface="Arial Narrow"/>
                <a:cs typeface="Arial Narrow"/>
              </a:rPr>
              <a:t>managers de tous secteurs d’activité.</a:t>
            </a:r>
          </a:p>
          <a:p>
            <a:pPr algn="just"/>
            <a:endParaRPr lang="fr-FR" sz="1200" dirty="0" smtClean="0">
              <a:latin typeface="Arial Narrow"/>
              <a:cs typeface="Arial Narrow"/>
            </a:endParaRPr>
          </a:p>
          <a:p>
            <a:pPr algn="just"/>
            <a:r>
              <a:rPr lang="fr-FR" sz="1200" dirty="0" smtClean="0">
                <a:latin typeface="Arial Narrow"/>
                <a:cs typeface="Arial Narrow"/>
              </a:rPr>
              <a:t>Au grand plaisir de vous y rencontrer bientôt,</a:t>
            </a:r>
          </a:p>
        </p:txBody>
      </p:sp>
      <p:sp>
        <p:nvSpPr>
          <p:cNvPr id="6" name="Rectangle 5"/>
          <p:cNvSpPr/>
          <p:nvPr/>
        </p:nvSpPr>
        <p:spPr>
          <a:xfrm>
            <a:off x="3634224" y="5814271"/>
            <a:ext cx="2840736" cy="1323439"/>
          </a:xfrm>
          <a:prstGeom prst="rect">
            <a:avLst/>
          </a:prstGeom>
        </p:spPr>
        <p:txBody>
          <a:bodyPr wrap="square">
            <a:spAutoFit/>
          </a:bodyPr>
          <a:lstStyle/>
          <a:p>
            <a:pPr>
              <a:lnSpc>
                <a:spcPts val="1640"/>
              </a:lnSpc>
            </a:pPr>
            <a:r>
              <a:rPr lang="fr-FR" sz="1200" dirty="0" smtClean="0">
                <a:solidFill>
                  <a:schemeClr val="bg2">
                    <a:lumMod val="10000"/>
                  </a:schemeClr>
                </a:solidFill>
                <a:latin typeface="Arial Narrow"/>
                <a:cs typeface="Arial Narrow"/>
              </a:rPr>
              <a:t> </a:t>
            </a:r>
            <a:r>
              <a:rPr lang="fr-FR" sz="1000" dirty="0" smtClean="0">
                <a:solidFill>
                  <a:schemeClr val="bg2">
                    <a:lumMod val="10000"/>
                  </a:schemeClr>
                </a:solidFill>
                <a:latin typeface="Arial Narrow"/>
                <a:cs typeface="Arial Narrow"/>
              </a:rPr>
              <a:t>Guy UZAN</a:t>
            </a:r>
            <a:br>
              <a:rPr lang="fr-FR" sz="1000" dirty="0" smtClean="0">
                <a:solidFill>
                  <a:schemeClr val="bg2">
                    <a:lumMod val="10000"/>
                  </a:schemeClr>
                </a:solidFill>
                <a:latin typeface="Arial Narrow"/>
                <a:cs typeface="Arial Narrow"/>
              </a:rPr>
            </a:br>
            <a:r>
              <a:rPr lang="fr-FR" sz="1000" dirty="0" smtClean="0">
                <a:solidFill>
                  <a:schemeClr val="bg2">
                    <a:lumMod val="10000"/>
                  </a:schemeClr>
                </a:solidFill>
                <a:latin typeface="Arial Narrow"/>
                <a:cs typeface="Arial Narrow"/>
              </a:rPr>
              <a:t>Président de Univers-Clients</a:t>
            </a:r>
          </a:p>
          <a:p>
            <a:pPr>
              <a:lnSpc>
                <a:spcPts val="1640"/>
              </a:lnSpc>
            </a:pPr>
            <a:r>
              <a:rPr lang="fr-FR" sz="1000" dirty="0" smtClean="0">
                <a:solidFill>
                  <a:schemeClr val="bg2">
                    <a:lumMod val="10000"/>
                  </a:schemeClr>
                </a:solidFill>
                <a:latin typeface="Arial Narrow"/>
                <a:cs typeface="Arial Narrow"/>
              </a:rPr>
              <a:t>Consultant</a:t>
            </a:r>
          </a:p>
          <a:p>
            <a:pPr>
              <a:lnSpc>
                <a:spcPts val="1640"/>
              </a:lnSpc>
            </a:pPr>
            <a:r>
              <a:rPr lang="fr-FR" sz="1000" dirty="0" smtClean="0">
                <a:solidFill>
                  <a:schemeClr val="bg2">
                    <a:lumMod val="10000"/>
                  </a:schemeClr>
                </a:solidFill>
                <a:latin typeface="Arial Narrow"/>
                <a:cs typeface="Arial Narrow"/>
              </a:rPr>
              <a:t>Directeur artistique et  Producteur associé de la pièce                    « Le chemin des Dames »</a:t>
            </a:r>
          </a:p>
          <a:p>
            <a:pPr>
              <a:lnSpc>
                <a:spcPts val="1640"/>
              </a:lnSpc>
            </a:pPr>
            <a:endParaRPr lang="fr-FR" sz="1000" dirty="0">
              <a:solidFill>
                <a:schemeClr val="bg2">
                  <a:lumMod val="10000"/>
                </a:schemeClr>
              </a:solidFill>
              <a:latin typeface="Arial Narrow"/>
              <a:cs typeface="Arial Narrow"/>
            </a:endParaRPr>
          </a:p>
        </p:txBody>
      </p:sp>
      <p:pic>
        <p:nvPicPr>
          <p:cNvPr id="12" name="Picture 2"/>
          <p:cNvPicPr>
            <a:picLocks noChangeAspect="1" noChangeArrowheads="1"/>
          </p:cNvPicPr>
          <p:nvPr/>
        </p:nvPicPr>
        <p:blipFill>
          <a:blip r:embed="rId2"/>
          <a:srcRect/>
          <a:stretch>
            <a:fillRect/>
          </a:stretch>
        </p:blipFill>
        <p:spPr bwMode="auto">
          <a:xfrm>
            <a:off x="1221123" y="6058223"/>
            <a:ext cx="1634422" cy="435462"/>
          </a:xfrm>
          <a:prstGeom prst="rect">
            <a:avLst/>
          </a:prstGeom>
          <a:solidFill>
            <a:srgbClr val="B0966A"/>
          </a:solid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6" name="Ellipse 25"/>
          <p:cNvSpPr/>
          <p:nvPr/>
        </p:nvSpPr>
        <p:spPr>
          <a:xfrm>
            <a:off x="2616213" y="8073597"/>
            <a:ext cx="1620000" cy="1620000"/>
          </a:xfrm>
          <a:prstGeom prst="ellipse">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180"/>
              </a:lnSpc>
            </a:pPr>
            <a:r>
              <a:rPr lang="fr-FR" sz="900" b="1" dirty="0" smtClean="0">
                <a:solidFill>
                  <a:schemeClr val="tx1"/>
                </a:solidFill>
                <a:latin typeface="Arial Narrow"/>
                <a:cs typeface="Arial Narrow"/>
              </a:rPr>
              <a:t>Pour la 1</a:t>
            </a:r>
            <a:r>
              <a:rPr lang="fr-FR" sz="900" b="1" baseline="30000" dirty="0" smtClean="0">
                <a:solidFill>
                  <a:schemeClr val="tx1"/>
                </a:solidFill>
                <a:latin typeface="Arial Narrow"/>
                <a:cs typeface="Arial Narrow"/>
              </a:rPr>
              <a:t>ère</a:t>
            </a:r>
            <a:r>
              <a:rPr lang="fr-FR" sz="900" b="1" dirty="0" smtClean="0">
                <a:solidFill>
                  <a:schemeClr val="tx1"/>
                </a:solidFill>
                <a:latin typeface="Arial Narrow"/>
                <a:cs typeface="Arial Narrow"/>
              </a:rPr>
              <a:t> fois</a:t>
            </a:r>
            <a:br>
              <a:rPr lang="fr-FR" sz="900" b="1" dirty="0" smtClean="0">
                <a:solidFill>
                  <a:schemeClr val="tx1"/>
                </a:solidFill>
                <a:latin typeface="Arial Narrow"/>
                <a:cs typeface="Arial Narrow"/>
              </a:rPr>
            </a:br>
            <a:r>
              <a:rPr lang="fr-FR" sz="900" b="1" dirty="0" smtClean="0">
                <a:solidFill>
                  <a:schemeClr val="tx1"/>
                </a:solidFill>
                <a:latin typeface="Arial Narrow"/>
                <a:cs typeface="Arial Narrow"/>
              </a:rPr>
              <a:t>en France, une pièce</a:t>
            </a:r>
            <a:br>
              <a:rPr lang="fr-FR" sz="900" b="1" dirty="0" smtClean="0">
                <a:solidFill>
                  <a:schemeClr val="tx1"/>
                </a:solidFill>
                <a:latin typeface="Arial Narrow"/>
                <a:cs typeface="Arial Narrow"/>
              </a:rPr>
            </a:br>
            <a:r>
              <a:rPr lang="fr-FR" sz="900" b="1" dirty="0" smtClean="0">
                <a:solidFill>
                  <a:schemeClr val="tx1"/>
                </a:solidFill>
                <a:latin typeface="Arial Narrow"/>
                <a:cs typeface="Arial Narrow"/>
              </a:rPr>
              <a:t>de théâtre a été écrite</a:t>
            </a:r>
            <a:br>
              <a:rPr lang="fr-FR" sz="900" b="1" dirty="0" smtClean="0">
                <a:solidFill>
                  <a:schemeClr val="tx1"/>
                </a:solidFill>
                <a:latin typeface="Arial Narrow"/>
                <a:cs typeface="Arial Narrow"/>
              </a:rPr>
            </a:br>
            <a:r>
              <a:rPr lang="fr-FR" sz="900" b="1" kern="0" spc="-20" dirty="0" smtClean="0">
                <a:solidFill>
                  <a:schemeClr val="tx1"/>
                </a:solidFill>
                <a:latin typeface="Arial Narrow"/>
                <a:cs typeface="Arial Narrow"/>
              </a:rPr>
              <a:t>à partir d'un fait historique avéré,</a:t>
            </a:r>
            <a:endParaRPr lang="fr-FR" sz="900" b="1" dirty="0" smtClean="0">
              <a:solidFill>
                <a:schemeClr val="tx1"/>
              </a:solidFill>
              <a:latin typeface="Arial Narrow"/>
              <a:cs typeface="Arial Narrow"/>
            </a:endParaRPr>
          </a:p>
          <a:p>
            <a:pPr algn="ctr">
              <a:lnSpc>
                <a:spcPts val="1180"/>
              </a:lnSpc>
            </a:pPr>
            <a:r>
              <a:rPr lang="fr-FR" sz="900" b="1" dirty="0" smtClean="0">
                <a:solidFill>
                  <a:schemeClr val="tx1"/>
                </a:solidFill>
                <a:latin typeface="Arial Narrow"/>
                <a:cs typeface="Arial Narrow"/>
              </a:rPr>
              <a:t>afin de servir d'apport de contenu</a:t>
            </a:r>
            <a:br>
              <a:rPr lang="fr-FR" sz="900" b="1" dirty="0" smtClean="0">
                <a:solidFill>
                  <a:schemeClr val="tx1"/>
                </a:solidFill>
                <a:latin typeface="Arial Narrow"/>
                <a:cs typeface="Arial Narrow"/>
              </a:rPr>
            </a:br>
            <a:r>
              <a:rPr lang="fr-FR" sz="900" b="1" dirty="0" smtClean="0">
                <a:solidFill>
                  <a:schemeClr val="tx1"/>
                </a:solidFill>
                <a:latin typeface="Arial Narrow"/>
                <a:cs typeface="Arial Narrow"/>
              </a:rPr>
              <a:t> à une démarche pédagogique</a:t>
            </a:r>
            <a:br>
              <a:rPr lang="fr-FR" sz="900" b="1" dirty="0" smtClean="0">
                <a:solidFill>
                  <a:schemeClr val="tx1"/>
                </a:solidFill>
                <a:latin typeface="Arial Narrow"/>
                <a:cs typeface="Arial Narrow"/>
              </a:rPr>
            </a:br>
            <a:r>
              <a:rPr lang="fr-FR" sz="900" b="1" dirty="0" smtClean="0">
                <a:solidFill>
                  <a:schemeClr val="tx1"/>
                </a:solidFill>
                <a:latin typeface="Arial Narrow"/>
                <a:cs typeface="Arial Narrow"/>
              </a:rPr>
              <a:t> d'appropriation,</a:t>
            </a:r>
            <a:br>
              <a:rPr lang="fr-FR" sz="900" b="1" dirty="0" smtClean="0">
                <a:solidFill>
                  <a:schemeClr val="tx1"/>
                </a:solidFill>
                <a:latin typeface="Arial Narrow"/>
                <a:cs typeface="Arial Narrow"/>
              </a:rPr>
            </a:br>
            <a:r>
              <a:rPr lang="fr-FR" sz="900" b="1" dirty="0" smtClean="0">
                <a:solidFill>
                  <a:schemeClr val="tx1"/>
                </a:solidFill>
                <a:latin typeface="Arial Narrow"/>
                <a:cs typeface="Arial Narrow"/>
              </a:rPr>
              <a:t>animée par des coachs.</a:t>
            </a:r>
          </a:p>
        </p:txBody>
      </p:sp>
      <p:sp>
        <p:nvSpPr>
          <p:cNvPr id="24" name="Rectangle 23"/>
          <p:cNvSpPr/>
          <p:nvPr/>
        </p:nvSpPr>
        <p:spPr>
          <a:xfrm>
            <a:off x="3605213" y="5145482"/>
            <a:ext cx="2813050" cy="2923220"/>
          </a:xfrm>
          <a:prstGeom prst="rect">
            <a:avLst/>
          </a:prstGeom>
          <a:solidFill>
            <a:schemeClr val="bg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Rectangle 4"/>
          <p:cNvSpPr/>
          <p:nvPr/>
        </p:nvSpPr>
        <p:spPr>
          <a:xfrm>
            <a:off x="0" y="1528846"/>
            <a:ext cx="6874934" cy="1595354"/>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Espace réservé du contenu 2"/>
          <p:cNvSpPr>
            <a:spLocks noGrp="1"/>
          </p:cNvSpPr>
          <p:nvPr>
            <p:ph idx="1"/>
          </p:nvPr>
        </p:nvSpPr>
        <p:spPr>
          <a:xfrm>
            <a:off x="355070" y="2099498"/>
            <a:ext cx="6145200" cy="905804"/>
          </a:xfrm>
        </p:spPr>
        <p:txBody>
          <a:bodyPr wrap="square">
            <a:spAutoFit/>
          </a:bodyPr>
          <a:lstStyle/>
          <a:p>
            <a:pPr marL="0" indent="0" algn="just">
              <a:lnSpc>
                <a:spcPts val="1560"/>
              </a:lnSpc>
              <a:buNone/>
            </a:pPr>
            <a:r>
              <a:rPr lang="fr-FR" sz="1050" dirty="0" smtClean="0">
                <a:latin typeface="Arial Narrow"/>
                <a:cs typeface="Arial Narrow"/>
              </a:rPr>
              <a:t>Personne n'est à l'abri d'une mauvaise décision. Pas même le bon dirigeant… D'autant que la plupart de ces mauvaises décisions sont prises avec la certitude de bien faire. Comment se fait-il alors que même les plus avisés d'entre eux fassent de mauvais choix... quand il s'agit, parfois, de ne pas faire de choix du tout ! Comment expliquer qu'un processus performant déraille soudain ? Qu'est-ce qui met en péril le mécanisme de la décision ?</a:t>
            </a:r>
          </a:p>
        </p:txBody>
      </p:sp>
      <p:sp>
        <p:nvSpPr>
          <p:cNvPr id="7" name="Sous-titre 2"/>
          <p:cNvSpPr txBox="1">
            <a:spLocks/>
          </p:cNvSpPr>
          <p:nvPr/>
        </p:nvSpPr>
        <p:spPr>
          <a:xfrm>
            <a:off x="347139" y="1642298"/>
            <a:ext cx="6189662" cy="457200"/>
          </a:xfrm>
          <a:prstGeom prst="rect">
            <a:avLst/>
          </a:prstGeom>
        </p:spPr>
        <p:txBody>
          <a:bodyPr vert="horz" wrap="square" lIns="91440" tIns="45720" rIns="91440" bIns="45720" rtlCol="0" anchor="ctr" anchorCtr="0">
            <a:noAutofit/>
          </a:bodyPr>
          <a:lstStyle/>
          <a:p>
            <a:pPr lvl="0">
              <a:lnSpc>
                <a:spcPts val="3400"/>
              </a:lnSpc>
              <a:defRPr/>
            </a:pPr>
            <a:r>
              <a:rPr lang="fr-FR" sz="1600" spc="50" dirty="0" smtClean="0">
                <a:solidFill>
                  <a:srgbClr val="000000"/>
                </a:solidFill>
                <a:latin typeface="Arial Narrow"/>
                <a:cs typeface="Arial Narrow"/>
              </a:rPr>
              <a:t>Décider, une affaire complexe… mais aussi un art !</a:t>
            </a:r>
          </a:p>
        </p:txBody>
      </p:sp>
      <p:pic>
        <p:nvPicPr>
          <p:cNvPr id="15" name="Image 14" descr="EC2836-001.jpg"/>
          <p:cNvPicPr>
            <a:picLocks noChangeAspect="1"/>
          </p:cNvPicPr>
          <p:nvPr/>
        </p:nvPicPr>
        <p:blipFill>
          <a:blip r:embed="rId2"/>
          <a:stretch>
            <a:fillRect/>
          </a:stretch>
        </p:blipFill>
        <p:spPr>
          <a:xfrm>
            <a:off x="0" y="2204"/>
            <a:ext cx="2440800" cy="1526642"/>
          </a:xfrm>
          <a:prstGeom prst="rect">
            <a:avLst/>
          </a:prstGeom>
        </p:spPr>
      </p:pic>
      <p:sp>
        <p:nvSpPr>
          <p:cNvPr id="16" name="ZoneTexte 15"/>
          <p:cNvSpPr txBox="1"/>
          <p:nvPr/>
        </p:nvSpPr>
        <p:spPr>
          <a:xfrm>
            <a:off x="338139" y="4040084"/>
            <a:ext cx="3573461" cy="461665"/>
          </a:xfrm>
          <a:prstGeom prst="rect">
            <a:avLst/>
          </a:prstGeom>
          <a:noFill/>
        </p:spPr>
        <p:txBody>
          <a:bodyPr wrap="square" rtlCol="0">
            <a:spAutoFit/>
          </a:bodyPr>
          <a:lstStyle/>
          <a:p>
            <a:r>
              <a:rPr lang="fr-FR" sz="2400" dirty="0" smtClean="0">
                <a:latin typeface="Arial Black"/>
                <a:cs typeface="Arial Black"/>
              </a:rPr>
              <a:t>L'art de décider…</a:t>
            </a:r>
          </a:p>
        </p:txBody>
      </p:sp>
      <p:sp>
        <p:nvSpPr>
          <p:cNvPr id="17" name="ZoneTexte 16"/>
          <p:cNvSpPr txBox="1"/>
          <p:nvPr/>
        </p:nvSpPr>
        <p:spPr>
          <a:xfrm>
            <a:off x="355073" y="6460070"/>
            <a:ext cx="3168000" cy="1879147"/>
          </a:xfrm>
          <a:prstGeom prst="rect">
            <a:avLst/>
          </a:prstGeom>
          <a:noFill/>
        </p:spPr>
        <p:txBody>
          <a:bodyPr wrap="square" rtlCol="0">
            <a:spAutoFit/>
          </a:bodyPr>
          <a:lstStyle/>
          <a:p>
            <a:pPr>
              <a:lnSpc>
                <a:spcPts val="1120"/>
              </a:lnSpc>
            </a:pPr>
            <a:r>
              <a:rPr lang="fr-FR" sz="1000" b="1" dirty="0" smtClean="0">
                <a:latin typeface="Arial Narrow"/>
                <a:cs typeface="Arial Narrow"/>
              </a:rPr>
              <a:t>Accueil à partir de 14h00</a:t>
            </a:r>
          </a:p>
          <a:p>
            <a:pPr>
              <a:lnSpc>
                <a:spcPts val="1120"/>
              </a:lnSpc>
              <a:spcAft>
                <a:spcPts val="600"/>
              </a:spcAft>
            </a:pPr>
            <a:r>
              <a:rPr lang="fr-FR" sz="1000" b="1" dirty="0" smtClean="0">
                <a:latin typeface="Arial Narrow"/>
                <a:cs typeface="Arial Narrow"/>
              </a:rPr>
              <a:t>Début du séminaire à 14h30 précises</a:t>
            </a:r>
          </a:p>
          <a:p>
            <a:pPr>
              <a:lnSpc>
                <a:spcPts val="1620"/>
              </a:lnSpc>
            </a:pPr>
            <a:r>
              <a:rPr lang="fr-FR" sz="1000" dirty="0" smtClean="0">
                <a:latin typeface="Arial Narrow"/>
                <a:cs typeface="Arial Narrow"/>
              </a:rPr>
              <a:t>14:30 – 16:10 : </a:t>
            </a:r>
            <a:r>
              <a:rPr lang="fr-FR" sz="1000" b="1" dirty="0" smtClean="0">
                <a:latin typeface="Arial Narrow"/>
                <a:cs typeface="Arial Narrow"/>
              </a:rPr>
              <a:t>"Le Chemin des Dames", pièce de théâtre</a:t>
            </a:r>
          </a:p>
          <a:p>
            <a:pPr>
              <a:lnSpc>
                <a:spcPts val="1620"/>
              </a:lnSpc>
            </a:pPr>
            <a:r>
              <a:rPr lang="fr-FR" sz="1000" dirty="0" smtClean="0">
                <a:latin typeface="Arial Narrow"/>
                <a:cs typeface="Arial Narrow"/>
              </a:rPr>
              <a:t>16:10 – 16:25 :</a:t>
            </a:r>
            <a:r>
              <a:rPr lang="fr-FR" sz="1000" b="1" dirty="0" smtClean="0">
                <a:latin typeface="Arial Narrow"/>
                <a:cs typeface="Arial Narrow"/>
              </a:rPr>
              <a:t> Pause</a:t>
            </a:r>
          </a:p>
          <a:p>
            <a:pPr>
              <a:lnSpc>
                <a:spcPts val="1620"/>
              </a:lnSpc>
            </a:pPr>
            <a:r>
              <a:rPr lang="fr-FR" sz="1000" dirty="0" smtClean="0">
                <a:latin typeface="Arial Narrow"/>
                <a:cs typeface="Arial Narrow"/>
              </a:rPr>
              <a:t>16:25 – 17:25 : </a:t>
            </a:r>
            <a:r>
              <a:rPr lang="fr-FR" sz="1000" b="1" dirty="0" smtClean="0">
                <a:latin typeface="Arial Narrow"/>
                <a:cs typeface="Arial Narrow"/>
              </a:rPr>
              <a:t>Atelier d'échanges et de réflexion 1</a:t>
            </a:r>
          </a:p>
          <a:p>
            <a:pPr>
              <a:lnSpc>
                <a:spcPts val="1620"/>
              </a:lnSpc>
            </a:pPr>
            <a:r>
              <a:rPr lang="fr-FR" sz="1000" dirty="0" smtClean="0">
                <a:latin typeface="Arial Narrow"/>
                <a:cs typeface="Arial Narrow"/>
              </a:rPr>
              <a:t>17:25 – 18:25 : </a:t>
            </a:r>
            <a:r>
              <a:rPr lang="fr-FR" sz="1000" b="1" kern="0" spc="-30" dirty="0" smtClean="0">
                <a:latin typeface="Arial Narrow"/>
                <a:cs typeface="Arial Narrow"/>
              </a:rPr>
              <a:t>Conférence de Bruno </a:t>
            </a:r>
            <a:r>
              <a:rPr lang="fr-FR" sz="1000" b="1" kern="0" spc="-30" dirty="0" err="1" smtClean="0">
                <a:latin typeface="Arial Narrow"/>
                <a:cs typeface="Arial Narrow"/>
              </a:rPr>
              <a:t>Jarrosson</a:t>
            </a:r>
            <a:r>
              <a:rPr lang="fr-FR" sz="1000" b="1" kern="0" spc="-30" dirty="0" smtClean="0">
                <a:latin typeface="Arial Narrow"/>
                <a:cs typeface="Arial Narrow"/>
              </a:rPr>
              <a:t> sur la décision</a:t>
            </a:r>
            <a:endParaRPr lang="fr-FR" sz="1000" b="1" dirty="0" smtClean="0">
              <a:latin typeface="Arial Narrow"/>
              <a:cs typeface="Arial Narrow"/>
            </a:endParaRPr>
          </a:p>
          <a:p>
            <a:pPr>
              <a:lnSpc>
                <a:spcPts val="1620"/>
              </a:lnSpc>
            </a:pPr>
            <a:r>
              <a:rPr lang="fr-FR" sz="1000" dirty="0" smtClean="0">
                <a:latin typeface="Arial Narrow"/>
                <a:cs typeface="Arial Narrow"/>
              </a:rPr>
              <a:t>18:25 – 19:25 :</a:t>
            </a:r>
            <a:r>
              <a:rPr lang="fr-FR" sz="1000" b="1" dirty="0" smtClean="0">
                <a:latin typeface="Arial Narrow"/>
                <a:cs typeface="Arial Narrow"/>
              </a:rPr>
              <a:t> Atelier d'échanges et de réflexion 2</a:t>
            </a:r>
          </a:p>
          <a:p>
            <a:pPr>
              <a:lnSpc>
                <a:spcPts val="1620"/>
              </a:lnSpc>
            </a:pPr>
            <a:r>
              <a:rPr lang="fr-FR" sz="1000" dirty="0" smtClean="0">
                <a:latin typeface="Arial Narrow"/>
                <a:cs typeface="Arial Narrow"/>
              </a:rPr>
              <a:t>19:25 – 19:30 : </a:t>
            </a:r>
            <a:r>
              <a:rPr lang="fr-FR" sz="1000" b="1" dirty="0" smtClean="0">
                <a:latin typeface="Arial Narrow"/>
                <a:cs typeface="Arial Narrow"/>
              </a:rPr>
              <a:t>Conclusion</a:t>
            </a:r>
          </a:p>
          <a:p>
            <a:pPr>
              <a:lnSpc>
                <a:spcPts val="1620"/>
              </a:lnSpc>
            </a:pPr>
            <a:r>
              <a:rPr lang="fr-FR" sz="1000" dirty="0" smtClean="0">
                <a:latin typeface="Arial Narrow"/>
                <a:cs typeface="Arial Narrow"/>
              </a:rPr>
              <a:t>19:30 – 20:30: </a:t>
            </a:r>
            <a:r>
              <a:rPr lang="fr-FR" sz="1000" b="1" dirty="0" smtClean="0">
                <a:latin typeface="Arial Narrow"/>
                <a:cs typeface="Arial Narrow"/>
              </a:rPr>
              <a:t>Cocktail de clôture</a:t>
            </a:r>
          </a:p>
        </p:txBody>
      </p:sp>
      <p:sp>
        <p:nvSpPr>
          <p:cNvPr id="18" name="ZoneTexte 17"/>
          <p:cNvSpPr txBox="1"/>
          <p:nvPr/>
        </p:nvSpPr>
        <p:spPr>
          <a:xfrm>
            <a:off x="3640662" y="5875794"/>
            <a:ext cx="2777602" cy="2077492"/>
          </a:xfrm>
          <a:prstGeom prst="rect">
            <a:avLst/>
          </a:prstGeom>
          <a:noFill/>
        </p:spPr>
        <p:txBody>
          <a:bodyPr wrap="square" rtlCol="0">
            <a:spAutoFit/>
          </a:bodyPr>
          <a:lstStyle/>
          <a:p>
            <a:pPr>
              <a:lnSpc>
                <a:spcPts val="1600"/>
              </a:lnSpc>
              <a:spcAft>
                <a:spcPts val="600"/>
              </a:spcAft>
            </a:pPr>
            <a:r>
              <a:rPr lang="fr-FR" sz="1200" dirty="0" smtClean="0">
                <a:latin typeface="Arial Black"/>
                <a:cs typeface="Arial Black"/>
              </a:rPr>
              <a:t>"Le Chemin des Dames"</a:t>
            </a:r>
            <a:endParaRPr lang="fr-FR" sz="1200" dirty="0" smtClean="0">
              <a:solidFill>
                <a:srgbClr val="000000"/>
              </a:solidFill>
              <a:latin typeface="Arial Black"/>
              <a:cs typeface="Arial Black"/>
            </a:endParaRPr>
          </a:p>
          <a:p>
            <a:pPr>
              <a:lnSpc>
                <a:spcPts val="1300"/>
              </a:lnSpc>
            </a:pPr>
            <a:r>
              <a:rPr lang="fr-FR" sz="1000" dirty="0" smtClean="0">
                <a:solidFill>
                  <a:srgbClr val="000000"/>
                </a:solidFill>
                <a:latin typeface="Arial Narrow"/>
                <a:cs typeface="Arial Narrow"/>
              </a:rPr>
              <a:t>Pièce écrite par </a:t>
            </a:r>
            <a:r>
              <a:rPr lang="fr-FR" sz="1000" b="1" dirty="0" smtClean="0">
                <a:solidFill>
                  <a:srgbClr val="000000"/>
                </a:solidFill>
                <a:latin typeface="Arial Narrow"/>
                <a:cs typeface="Arial Narrow"/>
              </a:rPr>
              <a:t>Bruno </a:t>
            </a:r>
            <a:r>
              <a:rPr lang="fr-FR" sz="1000" b="1" dirty="0" err="1" smtClean="0">
                <a:solidFill>
                  <a:srgbClr val="000000"/>
                </a:solidFill>
                <a:latin typeface="Arial Narrow"/>
                <a:cs typeface="Arial Narrow"/>
              </a:rPr>
              <a:t>Jarrosson</a:t>
            </a:r>
            <a:endParaRPr lang="fr-FR" sz="1000" b="1" dirty="0" smtClean="0">
              <a:solidFill>
                <a:srgbClr val="000000"/>
              </a:solidFill>
              <a:latin typeface="Arial Narrow"/>
              <a:cs typeface="Arial Narrow"/>
            </a:endParaRPr>
          </a:p>
          <a:p>
            <a:pPr>
              <a:lnSpc>
                <a:spcPts val="1300"/>
              </a:lnSpc>
              <a:spcAft>
                <a:spcPts val="600"/>
              </a:spcAft>
            </a:pPr>
            <a:r>
              <a:rPr lang="fr-FR" sz="1000" dirty="0" smtClean="0">
                <a:solidFill>
                  <a:srgbClr val="000000"/>
                </a:solidFill>
                <a:latin typeface="Arial Narrow"/>
                <a:cs typeface="Arial Narrow"/>
              </a:rPr>
              <a:t>Directeur artistique et producteur associé :</a:t>
            </a:r>
            <a:r>
              <a:rPr lang="fr-FR" sz="1000" b="1" dirty="0" smtClean="0">
                <a:solidFill>
                  <a:srgbClr val="000000"/>
                </a:solidFill>
                <a:latin typeface="Arial Narrow"/>
                <a:cs typeface="Arial Narrow"/>
              </a:rPr>
              <a:t> Guy Uzan</a:t>
            </a:r>
            <a:r>
              <a:rPr lang="fr-FR" sz="900" b="1" dirty="0" smtClean="0">
                <a:solidFill>
                  <a:srgbClr val="000000"/>
                </a:solidFill>
                <a:latin typeface="Arial Narrow"/>
                <a:cs typeface="Arial Narrow"/>
              </a:rPr>
              <a:t> </a:t>
            </a:r>
            <a:r>
              <a:rPr lang="fr-FR" sz="1000" dirty="0" smtClean="0">
                <a:solidFill>
                  <a:srgbClr val="000000"/>
                </a:solidFill>
                <a:latin typeface="Arial Narrow"/>
                <a:cs typeface="Arial Narrow"/>
              </a:rPr>
              <a:t>Metteur en scène :</a:t>
            </a:r>
            <a:r>
              <a:rPr lang="fr-FR" sz="1000" b="1" dirty="0" smtClean="0">
                <a:solidFill>
                  <a:srgbClr val="000000"/>
                </a:solidFill>
                <a:latin typeface="Arial Narrow"/>
                <a:cs typeface="Arial Narrow"/>
              </a:rPr>
              <a:t> Yves </a:t>
            </a:r>
            <a:r>
              <a:rPr lang="fr-FR" sz="1000" b="1" dirty="0" err="1" smtClean="0">
                <a:solidFill>
                  <a:srgbClr val="000000"/>
                </a:solidFill>
                <a:latin typeface="Arial Narrow"/>
                <a:cs typeface="Arial Narrow"/>
              </a:rPr>
              <a:t>Carlevaris</a:t>
            </a:r>
            <a:endParaRPr lang="fr-FR" sz="1000" b="1" dirty="0" smtClean="0">
              <a:solidFill>
                <a:srgbClr val="000000"/>
              </a:solidFill>
              <a:latin typeface="Arial Narrow"/>
              <a:cs typeface="Arial Narrow"/>
            </a:endParaRPr>
          </a:p>
          <a:p>
            <a:pPr>
              <a:lnSpc>
                <a:spcPts val="1600"/>
              </a:lnSpc>
            </a:pPr>
            <a:r>
              <a:rPr lang="fr-FR" sz="1000" u="sng" dirty="0" smtClean="0">
                <a:solidFill>
                  <a:srgbClr val="000000"/>
                </a:solidFill>
                <a:latin typeface="Arial Narrow"/>
                <a:cs typeface="Arial Narrow"/>
              </a:rPr>
              <a:t>Distribution :</a:t>
            </a:r>
            <a:r>
              <a:rPr lang="fr-FR" sz="900" u="sng" dirty="0" smtClean="0">
                <a:solidFill>
                  <a:srgbClr val="000000"/>
                </a:solidFill>
                <a:latin typeface="Arial Narrow"/>
                <a:cs typeface="Arial Narrow"/>
              </a:rPr>
              <a:t> </a:t>
            </a:r>
          </a:p>
          <a:p>
            <a:pPr>
              <a:lnSpc>
                <a:spcPts val="1180"/>
              </a:lnSpc>
            </a:pPr>
            <a:r>
              <a:rPr lang="fr-FR" sz="900" dirty="0" smtClean="0">
                <a:solidFill>
                  <a:srgbClr val="000000"/>
                </a:solidFill>
                <a:latin typeface="Arial Narrow"/>
                <a:cs typeface="Arial Narrow"/>
              </a:rPr>
              <a:t>R. Poincaré (Président de la République) :</a:t>
            </a:r>
            <a:r>
              <a:rPr lang="fr-FR" sz="900" b="1" dirty="0" smtClean="0">
                <a:solidFill>
                  <a:srgbClr val="000000"/>
                </a:solidFill>
                <a:latin typeface="Arial Narrow"/>
                <a:cs typeface="Arial Narrow"/>
              </a:rPr>
              <a:t> Philippe </a:t>
            </a:r>
            <a:r>
              <a:rPr lang="fr-FR" sz="900" b="1" dirty="0" err="1" smtClean="0">
                <a:solidFill>
                  <a:srgbClr val="000000"/>
                </a:solidFill>
                <a:latin typeface="Arial Narrow"/>
                <a:cs typeface="Arial Narrow"/>
              </a:rPr>
              <a:t>Pierrard</a:t>
            </a:r>
            <a:r>
              <a:rPr lang="fr-FR" sz="900" dirty="0" smtClean="0">
                <a:solidFill>
                  <a:srgbClr val="000000"/>
                </a:solidFill>
                <a:latin typeface="Arial Narrow"/>
                <a:cs typeface="Arial Narrow"/>
              </a:rPr>
              <a:t> </a:t>
            </a:r>
          </a:p>
          <a:p>
            <a:pPr marL="228600" indent="-228600">
              <a:lnSpc>
                <a:spcPts val="1180"/>
              </a:lnSpc>
            </a:pPr>
            <a:r>
              <a:rPr lang="fr-FR" sz="900" dirty="0" smtClean="0">
                <a:solidFill>
                  <a:srgbClr val="000000"/>
                </a:solidFill>
                <a:latin typeface="Arial Narrow"/>
                <a:cs typeface="Arial Narrow"/>
              </a:rPr>
              <a:t>A. Ribot (Président du Conseil) : </a:t>
            </a:r>
            <a:r>
              <a:rPr lang="fr-FR" sz="900" b="1" dirty="0" smtClean="0">
                <a:solidFill>
                  <a:srgbClr val="000000"/>
                </a:solidFill>
                <a:latin typeface="Arial Narrow"/>
                <a:cs typeface="Arial Narrow"/>
              </a:rPr>
              <a:t>Jean-Pierre </a:t>
            </a:r>
            <a:r>
              <a:rPr lang="fr-FR" sz="900" b="1" dirty="0" err="1" smtClean="0">
                <a:solidFill>
                  <a:srgbClr val="000000"/>
                </a:solidFill>
                <a:latin typeface="Arial Narrow"/>
                <a:cs typeface="Arial Narrow"/>
              </a:rPr>
              <a:t>Billaud</a:t>
            </a:r>
            <a:endParaRPr lang="fr-FR" sz="900" b="1" dirty="0" smtClean="0">
              <a:solidFill>
                <a:srgbClr val="000000"/>
              </a:solidFill>
              <a:latin typeface="Arial Narrow"/>
              <a:cs typeface="Arial Narrow"/>
            </a:endParaRPr>
          </a:p>
          <a:p>
            <a:pPr marL="228600" indent="-228600">
              <a:lnSpc>
                <a:spcPts val="1180"/>
              </a:lnSpc>
            </a:pPr>
            <a:r>
              <a:rPr lang="fr-FR" sz="900" dirty="0" smtClean="0">
                <a:solidFill>
                  <a:srgbClr val="000000"/>
                </a:solidFill>
                <a:latin typeface="Arial Narrow"/>
                <a:cs typeface="Arial Narrow"/>
              </a:rPr>
              <a:t>P. Painlevé (Ministre de la guerre) :</a:t>
            </a:r>
            <a:r>
              <a:rPr lang="fr-FR" sz="900" b="1" dirty="0" smtClean="0">
                <a:solidFill>
                  <a:srgbClr val="000000"/>
                </a:solidFill>
                <a:latin typeface="Arial Narrow"/>
                <a:cs typeface="Arial Narrow"/>
              </a:rPr>
              <a:t> Jean-François Chatillon</a:t>
            </a:r>
          </a:p>
          <a:p>
            <a:pPr marL="228600" indent="-228600">
              <a:lnSpc>
                <a:spcPts val="1180"/>
              </a:lnSpc>
            </a:pPr>
            <a:r>
              <a:rPr lang="fr-FR" sz="900" dirty="0" smtClean="0">
                <a:solidFill>
                  <a:srgbClr val="000000"/>
                </a:solidFill>
                <a:latin typeface="Arial Narrow"/>
                <a:cs typeface="Arial Narrow"/>
              </a:rPr>
              <a:t>R. Nivelle (Général en chef) :</a:t>
            </a:r>
            <a:r>
              <a:rPr lang="fr-FR" sz="900" b="1" dirty="0" smtClean="0">
                <a:solidFill>
                  <a:srgbClr val="000000"/>
                </a:solidFill>
                <a:latin typeface="Arial Narrow"/>
                <a:cs typeface="Arial Narrow"/>
              </a:rPr>
              <a:t> Yvan Lambert</a:t>
            </a:r>
          </a:p>
          <a:p>
            <a:pPr marL="228600" indent="-228600">
              <a:lnSpc>
                <a:spcPts val="1180"/>
              </a:lnSpc>
            </a:pPr>
            <a:r>
              <a:rPr lang="fr-FR" sz="900" dirty="0" smtClean="0">
                <a:solidFill>
                  <a:srgbClr val="000000"/>
                </a:solidFill>
                <a:latin typeface="Arial Narrow"/>
                <a:cs typeface="Arial Narrow"/>
              </a:rPr>
              <a:t>J. </a:t>
            </a:r>
            <a:r>
              <a:rPr lang="fr-FR" sz="900" dirty="0" err="1" smtClean="0">
                <a:solidFill>
                  <a:srgbClr val="000000"/>
                </a:solidFill>
                <a:latin typeface="Arial Narrow"/>
                <a:cs typeface="Arial Narrow"/>
              </a:rPr>
              <a:t>Micheler</a:t>
            </a:r>
            <a:r>
              <a:rPr lang="fr-FR" sz="900" dirty="0" smtClean="0">
                <a:solidFill>
                  <a:srgbClr val="000000"/>
                </a:solidFill>
                <a:latin typeface="Arial Narrow"/>
                <a:cs typeface="Arial Narrow"/>
              </a:rPr>
              <a:t> (Général d'armée) : </a:t>
            </a:r>
            <a:r>
              <a:rPr lang="fr-FR" sz="900" b="1" dirty="0" smtClean="0">
                <a:solidFill>
                  <a:srgbClr val="000000"/>
                </a:solidFill>
                <a:latin typeface="Arial Narrow"/>
                <a:cs typeface="Arial Narrow"/>
              </a:rPr>
              <a:t>Yves </a:t>
            </a:r>
            <a:r>
              <a:rPr lang="fr-FR" sz="900" b="1" dirty="0" err="1" smtClean="0">
                <a:solidFill>
                  <a:srgbClr val="000000"/>
                </a:solidFill>
                <a:latin typeface="Arial Narrow"/>
                <a:cs typeface="Arial Narrow"/>
              </a:rPr>
              <a:t>Carlevaris</a:t>
            </a:r>
            <a:endParaRPr lang="fr-FR" sz="900" b="1" dirty="0" smtClean="0">
              <a:solidFill>
                <a:srgbClr val="000000"/>
              </a:solidFill>
              <a:latin typeface="Arial Narrow"/>
              <a:cs typeface="Arial Narrow"/>
            </a:endParaRPr>
          </a:p>
          <a:p>
            <a:pPr marL="228600" indent="-228600">
              <a:lnSpc>
                <a:spcPts val="1180"/>
              </a:lnSpc>
            </a:pPr>
            <a:r>
              <a:rPr lang="fr-FR" sz="900" dirty="0" smtClean="0">
                <a:solidFill>
                  <a:srgbClr val="000000"/>
                </a:solidFill>
                <a:latin typeface="Arial Narrow"/>
                <a:cs typeface="Arial Narrow"/>
              </a:rPr>
              <a:t>Ph. Pétain (Général d'armée) : </a:t>
            </a:r>
            <a:r>
              <a:rPr lang="fr-FR" sz="900" b="1" dirty="0" smtClean="0">
                <a:solidFill>
                  <a:srgbClr val="000000"/>
                </a:solidFill>
                <a:latin typeface="Arial Narrow"/>
                <a:cs typeface="Arial Narrow"/>
              </a:rPr>
              <a:t>Jean-Pierre </a:t>
            </a:r>
            <a:r>
              <a:rPr lang="fr-FR" sz="900" b="1" dirty="0" err="1" smtClean="0">
                <a:solidFill>
                  <a:srgbClr val="000000"/>
                </a:solidFill>
                <a:latin typeface="Arial Narrow"/>
                <a:cs typeface="Arial Narrow"/>
              </a:rPr>
              <a:t>Jacovella</a:t>
            </a:r>
            <a:r>
              <a:rPr lang="fr-FR" sz="900" b="1" dirty="0" smtClean="0">
                <a:solidFill>
                  <a:srgbClr val="000000"/>
                </a:solidFill>
                <a:latin typeface="Arial Narrow"/>
                <a:cs typeface="Arial Narrow"/>
              </a:rPr>
              <a:t> </a:t>
            </a:r>
          </a:p>
        </p:txBody>
      </p:sp>
      <p:pic>
        <p:nvPicPr>
          <p:cNvPr id="19" name="Image 18" descr="6 comédiens.jpeg"/>
          <p:cNvPicPr>
            <a:picLocks noChangeAspect="1"/>
          </p:cNvPicPr>
          <p:nvPr/>
        </p:nvPicPr>
        <p:blipFill>
          <a:blip r:embed="rId3"/>
          <a:stretch>
            <a:fillRect/>
          </a:stretch>
        </p:blipFill>
        <p:spPr>
          <a:xfrm>
            <a:off x="3953935" y="4402431"/>
            <a:ext cx="2683934" cy="1477558"/>
          </a:xfrm>
          <a:prstGeom prst="rect">
            <a:avLst/>
          </a:prstGeom>
        </p:spPr>
      </p:pic>
      <p:pic>
        <p:nvPicPr>
          <p:cNvPr id="23" name="Image 22" descr="sb10065724h-002.jpg"/>
          <p:cNvPicPr>
            <a:picLocks noChangeAspect="1"/>
          </p:cNvPicPr>
          <p:nvPr/>
        </p:nvPicPr>
        <p:blipFill>
          <a:blip r:embed="rId4"/>
          <a:stretch>
            <a:fillRect/>
          </a:stretch>
        </p:blipFill>
        <p:spPr>
          <a:xfrm>
            <a:off x="4546179" y="1"/>
            <a:ext cx="2328755" cy="1528845"/>
          </a:xfrm>
          <a:prstGeom prst="rect">
            <a:avLst/>
          </a:prstGeom>
        </p:spPr>
      </p:pic>
      <p:pic>
        <p:nvPicPr>
          <p:cNvPr id="21" name="Image 20" descr="113147208.jpg"/>
          <p:cNvPicPr>
            <a:picLocks noChangeAspect="1"/>
          </p:cNvPicPr>
          <p:nvPr/>
        </p:nvPicPr>
        <p:blipFill>
          <a:blip r:embed="rId5"/>
          <a:stretch>
            <a:fillRect/>
          </a:stretch>
        </p:blipFill>
        <p:spPr>
          <a:xfrm>
            <a:off x="2294467" y="2204"/>
            <a:ext cx="2260179" cy="1528845"/>
          </a:xfrm>
          <a:prstGeom prst="rect">
            <a:avLst/>
          </a:prstGeom>
        </p:spPr>
      </p:pic>
      <p:sp>
        <p:nvSpPr>
          <p:cNvPr id="22" name="Espace réservé du contenu 2"/>
          <p:cNvSpPr txBox="1">
            <a:spLocks/>
          </p:cNvSpPr>
          <p:nvPr/>
        </p:nvSpPr>
        <p:spPr>
          <a:xfrm>
            <a:off x="356195" y="3253018"/>
            <a:ext cx="6145200" cy="496717"/>
          </a:xfrm>
          <a:prstGeom prst="rect">
            <a:avLst/>
          </a:prstGeom>
        </p:spPr>
        <p:txBody>
          <a:bodyPr vert="horz" wrap="square" lIns="91440" tIns="45720" rIns="91440" bIns="45720" rtlCol="0">
            <a:spAutoFit/>
          </a:bodyPr>
          <a:lstStyle/>
          <a:p>
            <a:pPr lvl="0" algn="just">
              <a:lnSpc>
                <a:spcPts val="1560"/>
              </a:lnSpc>
              <a:spcBef>
                <a:spcPct val="20000"/>
              </a:spcBef>
              <a:defRPr/>
            </a:pPr>
            <a:r>
              <a:rPr kumimoji="0" lang="fr-FR" sz="1100" b="1" i="0" u="none" strike="noStrike" kern="1200" cap="none" normalizeH="0" baseline="0" noProof="0" dirty="0" smtClean="0">
                <a:ln>
                  <a:noFill/>
                </a:ln>
                <a:solidFill>
                  <a:schemeClr val="tx1"/>
                </a:solidFill>
                <a:effectLst/>
                <a:uLnTx/>
                <a:uFillTx/>
                <a:latin typeface="Arial Narrow"/>
                <a:ea typeface="+mn-ea"/>
                <a:cs typeface="Arial Narrow"/>
              </a:rPr>
              <a:t>Parce que la vie nous jette démunis sur la scène de la décision, nous avons imaginé une approche pédagogique inédite et singulière </a:t>
            </a:r>
            <a:r>
              <a:rPr lang="fr-FR" sz="1100" b="1" noProof="0" dirty="0" smtClean="0">
                <a:latin typeface="Arial Narrow"/>
                <a:cs typeface="Arial Narrow"/>
              </a:rPr>
              <a:t>à partir d'</a:t>
            </a:r>
            <a:r>
              <a:rPr kumimoji="0" lang="fr-FR" sz="1100" b="1" i="0" u="none" strike="noStrike" kern="1200" cap="none" normalizeH="0" baseline="0" noProof="0" dirty="0" smtClean="0">
                <a:ln>
                  <a:noFill/>
                </a:ln>
                <a:solidFill>
                  <a:schemeClr val="tx1"/>
                </a:solidFill>
                <a:effectLst/>
                <a:uLnTx/>
                <a:uFillTx/>
                <a:latin typeface="Arial Narrow"/>
                <a:ea typeface="+mn-ea"/>
                <a:cs typeface="Arial Narrow"/>
              </a:rPr>
              <a:t>un décryptage historique politico-militaire.</a:t>
            </a:r>
          </a:p>
        </p:txBody>
      </p:sp>
      <p:sp>
        <p:nvSpPr>
          <p:cNvPr id="25" name="ZoneTexte 24"/>
          <p:cNvSpPr txBox="1"/>
          <p:nvPr/>
        </p:nvSpPr>
        <p:spPr>
          <a:xfrm>
            <a:off x="362591" y="5896952"/>
            <a:ext cx="3168000" cy="399682"/>
          </a:xfrm>
          <a:prstGeom prst="rect">
            <a:avLst/>
          </a:prstGeom>
          <a:noFill/>
        </p:spPr>
        <p:txBody>
          <a:bodyPr wrap="square" rtlCol="0">
            <a:spAutoFit/>
          </a:bodyPr>
          <a:lstStyle/>
          <a:p>
            <a:pPr>
              <a:lnSpc>
                <a:spcPts val="520"/>
              </a:lnSpc>
              <a:spcAft>
                <a:spcPts val="1200"/>
              </a:spcAft>
            </a:pPr>
            <a:r>
              <a:rPr lang="fr-FR" sz="1000" b="1" kern="0" spc="120" dirty="0" smtClean="0">
                <a:latin typeface="Arial Narrow"/>
                <a:cs typeface="Arial Narrow"/>
              </a:rPr>
              <a:t>SÉMINAIRE DE RÉFLEXION </a:t>
            </a:r>
            <a:r>
              <a:rPr lang="fr-FR" sz="1000" b="1" kern="0" spc="120" dirty="0" smtClean="0">
                <a:solidFill>
                  <a:srgbClr val="FF0000"/>
                </a:solidFill>
                <a:latin typeface="Arial Narrow"/>
                <a:cs typeface="Arial Narrow"/>
              </a:rPr>
              <a:t>MÉTAPHORIQUE</a:t>
            </a:r>
          </a:p>
          <a:p>
            <a:pPr>
              <a:lnSpc>
                <a:spcPts val="520"/>
              </a:lnSpc>
              <a:spcAft>
                <a:spcPts val="2400"/>
              </a:spcAft>
            </a:pPr>
            <a:r>
              <a:rPr lang="fr-FR" sz="1400" b="1" kern="0" spc="170" dirty="0" smtClean="0">
                <a:latin typeface="Arial Narrow"/>
                <a:cs typeface="Arial Narrow"/>
              </a:rPr>
              <a:t>Jeudi 11 avril 2013 après-midi</a:t>
            </a:r>
            <a:endParaRPr lang="fr-FR" sz="1400" b="1" dirty="0">
              <a:solidFill>
                <a:srgbClr val="59534A"/>
              </a:solidFill>
              <a:latin typeface="Arial"/>
              <a:cs typeface="Arial"/>
            </a:endParaRPr>
          </a:p>
        </p:txBody>
      </p:sp>
      <p:sp>
        <p:nvSpPr>
          <p:cNvPr id="29" name="ZoneTexte 28"/>
          <p:cNvSpPr txBox="1"/>
          <p:nvPr/>
        </p:nvSpPr>
        <p:spPr>
          <a:xfrm>
            <a:off x="3342277" y="9537700"/>
            <a:ext cx="3075987" cy="215444"/>
          </a:xfrm>
          <a:prstGeom prst="rect">
            <a:avLst/>
          </a:prstGeom>
          <a:noFill/>
        </p:spPr>
        <p:txBody>
          <a:bodyPr wrap="square" rtlCol="0">
            <a:spAutoFit/>
          </a:bodyPr>
          <a:lstStyle/>
          <a:p>
            <a:pPr algn="r"/>
            <a:r>
              <a:rPr lang="fr-FR" sz="800" dirty="0" smtClean="0">
                <a:latin typeface="Arial Narrow"/>
                <a:cs typeface="Arial Narrow"/>
              </a:rPr>
              <a:t>Une </a:t>
            </a:r>
            <a:r>
              <a:rPr lang="fr-FR" sz="800" dirty="0" err="1" smtClean="0">
                <a:latin typeface="Arial Narrow"/>
                <a:cs typeface="Arial Narrow"/>
              </a:rPr>
              <a:t>co-production</a:t>
            </a:r>
            <a:r>
              <a:rPr lang="fr-FR" sz="800" dirty="0" smtClean="0">
                <a:latin typeface="Arial Narrow"/>
                <a:cs typeface="Arial Narrow"/>
              </a:rPr>
              <a:t> Key People - DMJ Consultants - </a:t>
            </a:r>
            <a:r>
              <a:rPr lang="fr-FR" sz="800" dirty="0" err="1" smtClean="0">
                <a:latin typeface="Arial Narrow"/>
                <a:cs typeface="Arial Narrow"/>
              </a:rPr>
              <a:t>Univers-Clients</a:t>
            </a:r>
            <a:endParaRPr lang="fr-FR" sz="800" dirty="0">
              <a:latin typeface="Arial Narrow"/>
              <a:cs typeface="Arial Narrow"/>
            </a:endParaRPr>
          </a:p>
        </p:txBody>
      </p:sp>
      <p:pic>
        <p:nvPicPr>
          <p:cNvPr id="20" name="Image 19" descr="swg3d3-Taille small.png"/>
          <p:cNvPicPr>
            <a:picLocks noChangeAspect="1"/>
          </p:cNvPicPr>
          <p:nvPr/>
        </p:nvPicPr>
        <p:blipFill>
          <a:blip r:embed="rId6"/>
          <a:stretch>
            <a:fillRect/>
          </a:stretch>
        </p:blipFill>
        <p:spPr>
          <a:xfrm>
            <a:off x="329669" y="4501749"/>
            <a:ext cx="1803400" cy="13462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grpSp>
        <p:nvGrpSpPr>
          <p:cNvPr id="57" name="Grouper 56"/>
          <p:cNvGrpSpPr/>
          <p:nvPr/>
        </p:nvGrpSpPr>
        <p:grpSpPr>
          <a:xfrm>
            <a:off x="355718" y="1854672"/>
            <a:ext cx="2894545" cy="2396022"/>
            <a:chOff x="355718" y="2007074"/>
            <a:chExt cx="2894545" cy="2396022"/>
          </a:xfrm>
        </p:grpSpPr>
        <p:sp>
          <p:nvSpPr>
            <p:cNvPr id="25" name="Rectangle 24"/>
            <p:cNvSpPr/>
            <p:nvPr/>
          </p:nvSpPr>
          <p:spPr>
            <a:xfrm>
              <a:off x="355718" y="2233271"/>
              <a:ext cx="2894545" cy="2169825"/>
            </a:xfrm>
            <a:prstGeom prst="rect">
              <a:avLst/>
            </a:prstGeom>
          </p:spPr>
          <p:txBody>
            <a:bodyPr wrap="square">
              <a:spAutoFit/>
            </a:bodyPr>
            <a:lstStyle/>
            <a:p>
              <a:pPr algn="just">
                <a:spcAft>
                  <a:spcPts val="600"/>
                </a:spcAft>
              </a:pPr>
              <a:r>
                <a:rPr lang="fr-FR" sz="1000" kern="0" dirty="0" smtClean="0">
                  <a:latin typeface="Arial Narrow"/>
                  <a:cs typeface="Arial Narrow"/>
                </a:rPr>
                <a:t>Le président de la République, le président du Conseil, son ministre de la Guerre et ses principaux généraux dans un huis clos tendu et lourd d’enjeux autour de ces questions : faut-il mettre en œuvre la grande offensive de rupture conçue par le général en chef Robert Nivelle ? Et si ce plan est loin de convaincre tout le monde, est-il encore possible à ce stade d’annuler l’opération ?</a:t>
              </a:r>
            </a:p>
            <a:p>
              <a:pPr algn="just">
                <a:spcAft>
                  <a:spcPts val="600"/>
                </a:spcAft>
              </a:pPr>
              <a:r>
                <a:rPr lang="fr-FR" sz="1000" kern="0" dirty="0" smtClean="0">
                  <a:latin typeface="Arial Narrow"/>
                  <a:cs typeface="Arial Narrow"/>
                </a:rPr>
                <a:t>Une représentation de cette ultime réunion, qui voit hommes, points de vue et ambitions s’affronter. La scène se passe le 6 avril 1917 dans un wagon en gare de Compiègne, avant le déjeuner, et scelle le sort de milliers d’hommes. Mais aussi le basculement de la France qui conduira à la défaite de juin 1940.</a:t>
              </a:r>
            </a:p>
          </p:txBody>
        </p:sp>
        <p:sp>
          <p:nvSpPr>
            <p:cNvPr id="26" name="ZoneTexte 25"/>
            <p:cNvSpPr txBox="1"/>
            <p:nvPr/>
          </p:nvSpPr>
          <p:spPr>
            <a:xfrm>
              <a:off x="439738" y="2007074"/>
              <a:ext cx="1481667" cy="216000"/>
            </a:xfrm>
            <a:prstGeom prst="rect">
              <a:avLst/>
            </a:prstGeom>
            <a:solidFill>
              <a:schemeClr val="accent4">
                <a:lumMod val="75000"/>
              </a:schemeClr>
            </a:solidFill>
          </p:spPr>
          <p:txBody>
            <a:bodyPr wrap="square" rtlCol="0" anchor="ctr" anchorCtr="0">
              <a:spAutoFit/>
            </a:bodyPr>
            <a:lstStyle/>
            <a:p>
              <a:r>
                <a:rPr lang="fr-FR" sz="1200" b="1" spc="130" dirty="0" smtClean="0">
                  <a:solidFill>
                    <a:schemeClr val="bg1"/>
                  </a:solidFill>
                  <a:latin typeface="Arial Narrow"/>
                  <a:cs typeface="Arial Narrow"/>
                </a:rPr>
                <a:t>SYNOPSIS</a:t>
              </a:r>
              <a:endParaRPr lang="fr-FR" sz="1200" b="1" spc="130" dirty="0">
                <a:solidFill>
                  <a:schemeClr val="bg1"/>
                </a:solidFill>
                <a:latin typeface="Arial Narrow"/>
                <a:cs typeface="Arial Narrow"/>
              </a:endParaRPr>
            </a:p>
          </p:txBody>
        </p:sp>
      </p:grpSp>
      <p:grpSp>
        <p:nvGrpSpPr>
          <p:cNvPr id="23" name="Grouper 22"/>
          <p:cNvGrpSpPr/>
          <p:nvPr/>
        </p:nvGrpSpPr>
        <p:grpSpPr>
          <a:xfrm>
            <a:off x="355068" y="7470586"/>
            <a:ext cx="2894545" cy="1245228"/>
            <a:chOff x="355068" y="8014408"/>
            <a:chExt cx="2894545" cy="1245228"/>
          </a:xfrm>
        </p:grpSpPr>
        <p:sp>
          <p:nvSpPr>
            <p:cNvPr id="33" name="ZoneTexte 32"/>
            <p:cNvSpPr txBox="1"/>
            <p:nvPr/>
          </p:nvSpPr>
          <p:spPr>
            <a:xfrm>
              <a:off x="439738" y="8014408"/>
              <a:ext cx="1481667" cy="216000"/>
            </a:xfrm>
            <a:prstGeom prst="rect">
              <a:avLst/>
            </a:prstGeom>
            <a:solidFill>
              <a:schemeClr val="accent4">
                <a:lumMod val="75000"/>
              </a:schemeClr>
            </a:solidFill>
          </p:spPr>
          <p:txBody>
            <a:bodyPr wrap="square" rtlCol="0" anchor="ctr" anchorCtr="0">
              <a:spAutoFit/>
            </a:bodyPr>
            <a:lstStyle/>
            <a:p>
              <a:pPr marL="0" lvl="1"/>
              <a:r>
                <a:rPr lang="fr-FR" sz="1200" b="1" spc="130" dirty="0" smtClean="0">
                  <a:solidFill>
                    <a:schemeClr val="bg1"/>
                  </a:solidFill>
                  <a:latin typeface="Arial Narrow"/>
                  <a:cs typeface="Arial Narrow"/>
                </a:rPr>
                <a:t>INTERVENANTS</a:t>
              </a:r>
              <a:endParaRPr lang="fr-FR" sz="1200" b="1" spc="130" dirty="0">
                <a:solidFill>
                  <a:schemeClr val="bg1"/>
                </a:solidFill>
                <a:latin typeface="Arial Narrow"/>
                <a:cs typeface="Arial Narrow"/>
              </a:endParaRPr>
            </a:p>
          </p:txBody>
        </p:sp>
        <p:sp>
          <p:nvSpPr>
            <p:cNvPr id="34" name="Rectangle 33"/>
            <p:cNvSpPr/>
            <p:nvPr/>
          </p:nvSpPr>
          <p:spPr>
            <a:xfrm>
              <a:off x="355068" y="8243973"/>
              <a:ext cx="2894545" cy="1015663"/>
            </a:xfrm>
            <a:prstGeom prst="rect">
              <a:avLst/>
            </a:prstGeom>
          </p:spPr>
          <p:txBody>
            <a:bodyPr wrap="square">
              <a:spAutoFit/>
            </a:bodyPr>
            <a:lstStyle/>
            <a:p>
              <a:pPr algn="just">
                <a:spcAft>
                  <a:spcPts val="600"/>
                </a:spcAft>
              </a:pPr>
              <a:r>
                <a:rPr lang="fr-FR" sz="1000" kern="0" dirty="0" smtClean="0">
                  <a:latin typeface="Arial Narrow"/>
                  <a:cs typeface="Arial Narrow"/>
                </a:rPr>
                <a:t>Outre la troupe de théâtre conduite par Yves </a:t>
              </a:r>
              <a:r>
                <a:rPr lang="fr-FR" sz="1000" kern="0" dirty="0" err="1" smtClean="0">
                  <a:latin typeface="Arial Narrow"/>
                  <a:cs typeface="Arial Narrow"/>
                </a:rPr>
                <a:t>Carlevaris</a:t>
              </a:r>
              <a:r>
                <a:rPr lang="fr-FR" sz="1000" kern="0" dirty="0" smtClean="0">
                  <a:latin typeface="Arial Narrow"/>
                  <a:cs typeface="Arial Narrow"/>
                </a:rPr>
                <a:t>, composée de six comédiens, Bruno </a:t>
              </a:r>
              <a:r>
                <a:rPr lang="fr-FR" sz="1000" kern="0" dirty="0" err="1" smtClean="0">
                  <a:latin typeface="Arial Narrow"/>
                  <a:cs typeface="Arial Narrow"/>
                </a:rPr>
                <a:t>Jarrosson</a:t>
              </a:r>
              <a:r>
                <a:rPr lang="fr-FR" sz="1000" kern="0" dirty="0" smtClean="0">
                  <a:latin typeface="Arial Narrow"/>
                  <a:cs typeface="Arial Narrow"/>
                </a:rPr>
                <a:t> intervient dans une conférence de décryptage de la pièce et d'apports conceptuels. L'animation du séminaire, et en particulier celle des ateliers d'échanges, est assurée par les </a:t>
              </a:r>
              <a:r>
                <a:rPr lang="fr-FR" sz="1000" kern="0" dirty="0" err="1" smtClean="0">
                  <a:latin typeface="Arial Narrow"/>
                  <a:cs typeface="Arial Narrow"/>
                </a:rPr>
                <a:t>animateurs-coachs</a:t>
              </a:r>
              <a:r>
                <a:rPr lang="fr-FR" sz="1000" kern="0" dirty="0" smtClean="0">
                  <a:latin typeface="Arial Narrow"/>
                  <a:cs typeface="Arial Narrow"/>
                </a:rPr>
                <a:t> de Key People.</a:t>
              </a:r>
              <a:endParaRPr lang="fr-FR" sz="1000" kern="0" dirty="0">
                <a:latin typeface="Arial Narrow"/>
                <a:cs typeface="Arial Narrow"/>
              </a:endParaRPr>
            </a:p>
          </p:txBody>
        </p:sp>
      </p:grpSp>
      <p:grpSp>
        <p:nvGrpSpPr>
          <p:cNvPr id="44" name="Grouper 43"/>
          <p:cNvGrpSpPr/>
          <p:nvPr/>
        </p:nvGrpSpPr>
        <p:grpSpPr>
          <a:xfrm>
            <a:off x="3614738" y="6513308"/>
            <a:ext cx="2809875" cy="925229"/>
            <a:chOff x="3693058" y="8250643"/>
            <a:chExt cx="2809875" cy="925229"/>
          </a:xfrm>
        </p:grpSpPr>
        <p:sp>
          <p:nvSpPr>
            <p:cNvPr id="32" name="ZoneTexte 31"/>
            <p:cNvSpPr txBox="1"/>
            <p:nvPr/>
          </p:nvSpPr>
          <p:spPr>
            <a:xfrm>
              <a:off x="3791487" y="8250643"/>
              <a:ext cx="1481667" cy="216000"/>
            </a:xfrm>
            <a:prstGeom prst="rect">
              <a:avLst/>
            </a:prstGeom>
            <a:solidFill>
              <a:schemeClr val="accent4">
                <a:lumMod val="75000"/>
              </a:schemeClr>
            </a:solidFill>
          </p:spPr>
          <p:txBody>
            <a:bodyPr wrap="square" rtlCol="0" anchor="ctr" anchorCtr="0">
              <a:spAutoFit/>
            </a:bodyPr>
            <a:lstStyle/>
            <a:p>
              <a:r>
                <a:rPr lang="fr-FR" sz="1200" b="1" spc="130" dirty="0" smtClean="0">
                  <a:solidFill>
                    <a:schemeClr val="bg1"/>
                  </a:solidFill>
                  <a:latin typeface="Arial Narrow"/>
                  <a:cs typeface="Arial Narrow"/>
                </a:rPr>
                <a:t>ANNULATION</a:t>
              </a:r>
              <a:endParaRPr lang="fr-FR" sz="1200" b="1" spc="130" dirty="0">
                <a:solidFill>
                  <a:schemeClr val="bg1"/>
                </a:solidFill>
                <a:latin typeface="Arial Narrow"/>
                <a:cs typeface="Arial Narrow"/>
              </a:endParaRPr>
            </a:p>
          </p:txBody>
        </p:sp>
        <p:sp>
          <p:nvSpPr>
            <p:cNvPr id="35" name="Rectangle 34"/>
            <p:cNvSpPr/>
            <p:nvPr/>
          </p:nvSpPr>
          <p:spPr>
            <a:xfrm>
              <a:off x="3693058" y="8467986"/>
              <a:ext cx="2809875" cy="707886"/>
            </a:xfrm>
            <a:prstGeom prst="rect">
              <a:avLst/>
            </a:prstGeom>
          </p:spPr>
          <p:txBody>
            <a:bodyPr wrap="square">
              <a:spAutoFit/>
            </a:bodyPr>
            <a:lstStyle/>
            <a:p>
              <a:pPr algn="just">
                <a:spcAft>
                  <a:spcPts val="600"/>
                </a:spcAft>
              </a:pPr>
              <a:r>
                <a:rPr lang="fr-FR" sz="1000" kern="0" spc="-30" dirty="0" smtClean="0">
                  <a:latin typeface="Arial Narrow"/>
                  <a:cs typeface="Arial Narrow"/>
                </a:rPr>
                <a:t>En cas d’annulation, formulée par écrit dix jours avant la formation, les droits d’inscription, moins 15 % de frais de dossier, seront remboursés. Au-delà, aucun remboursement ne sera effectué et les frais seront dus en totalité.</a:t>
              </a:r>
              <a:endParaRPr lang="fr-FR" sz="1000" kern="0" spc="-30" dirty="0">
                <a:latin typeface="Arial Narrow"/>
                <a:cs typeface="Arial Narrow"/>
              </a:endParaRPr>
            </a:p>
          </p:txBody>
        </p:sp>
      </p:grpSp>
      <p:grpSp>
        <p:nvGrpSpPr>
          <p:cNvPr id="45" name="Grouper 44"/>
          <p:cNvGrpSpPr/>
          <p:nvPr/>
        </p:nvGrpSpPr>
        <p:grpSpPr>
          <a:xfrm>
            <a:off x="3608388" y="3498924"/>
            <a:ext cx="2809875" cy="1151256"/>
            <a:chOff x="3689883" y="5797028"/>
            <a:chExt cx="2809875" cy="1151256"/>
          </a:xfrm>
        </p:grpSpPr>
        <p:sp>
          <p:nvSpPr>
            <p:cNvPr id="30" name="ZoneTexte 29"/>
            <p:cNvSpPr txBox="1"/>
            <p:nvPr/>
          </p:nvSpPr>
          <p:spPr>
            <a:xfrm>
              <a:off x="3794662" y="5797028"/>
              <a:ext cx="1481667" cy="216000"/>
            </a:xfrm>
            <a:prstGeom prst="rect">
              <a:avLst/>
            </a:prstGeom>
            <a:solidFill>
              <a:schemeClr val="accent4">
                <a:lumMod val="75000"/>
              </a:schemeClr>
            </a:solidFill>
          </p:spPr>
          <p:txBody>
            <a:bodyPr wrap="square" rtlCol="0" anchor="ctr" anchorCtr="0">
              <a:spAutoFit/>
            </a:bodyPr>
            <a:lstStyle/>
            <a:p>
              <a:r>
                <a:rPr lang="fr-FR" sz="1200" b="1" spc="130" dirty="0" smtClean="0">
                  <a:solidFill>
                    <a:schemeClr val="bg1"/>
                  </a:solidFill>
                  <a:latin typeface="Arial Narrow"/>
                  <a:cs typeface="Arial Narrow"/>
                </a:rPr>
                <a:t>PRIX</a:t>
              </a:r>
              <a:endParaRPr lang="fr-FR" sz="1200" b="1" spc="130" dirty="0">
                <a:solidFill>
                  <a:schemeClr val="bg1"/>
                </a:solidFill>
                <a:latin typeface="Arial Narrow"/>
                <a:cs typeface="Arial Narrow"/>
              </a:endParaRPr>
            </a:p>
          </p:txBody>
        </p:sp>
        <p:sp>
          <p:nvSpPr>
            <p:cNvPr id="36" name="Rectangle 35"/>
            <p:cNvSpPr/>
            <p:nvPr/>
          </p:nvSpPr>
          <p:spPr>
            <a:xfrm>
              <a:off x="3689883" y="6024954"/>
              <a:ext cx="2809875" cy="923330"/>
            </a:xfrm>
            <a:prstGeom prst="rect">
              <a:avLst/>
            </a:prstGeom>
          </p:spPr>
          <p:txBody>
            <a:bodyPr wrap="square">
              <a:spAutoFit/>
            </a:bodyPr>
            <a:lstStyle/>
            <a:p>
              <a:pPr algn="just">
                <a:spcAft>
                  <a:spcPts val="600"/>
                </a:spcAft>
              </a:pPr>
              <a:r>
                <a:rPr lang="fr-FR" sz="1000" kern="0" dirty="0" smtClean="0">
                  <a:latin typeface="Arial Narrow"/>
                  <a:cs typeface="Arial Narrow"/>
                </a:rPr>
                <a:t>Les frais de participation sont de 390 € HT, payables lors de l’inscription à l’ordre de Key People (organisme de formation), comprenant la participation à l’ensemble de la formation, le cocktail et le dossier remis. </a:t>
              </a:r>
              <a:r>
                <a:rPr lang="fr-FR" sz="1000" kern="0" dirty="0" smtClean="0">
                  <a:latin typeface="Arial Narrow"/>
                  <a:cs typeface="Arial Narrow"/>
                </a:rPr>
                <a:t> </a:t>
              </a:r>
              <a:endParaRPr lang="fr-FR" sz="1000" kern="0" dirty="0" smtClean="0">
                <a:latin typeface="Arial Narrow"/>
                <a:cs typeface="Arial Narrow"/>
              </a:endParaRPr>
            </a:p>
            <a:p>
              <a:pPr algn="just">
                <a:spcAft>
                  <a:spcPts val="600"/>
                </a:spcAft>
              </a:pPr>
              <a:r>
                <a:rPr lang="fr-FR" sz="900" b="1" i="1" kern="0" dirty="0" smtClean="0">
                  <a:solidFill>
                    <a:schemeClr val="accent4">
                      <a:lumMod val="75000"/>
                    </a:schemeClr>
                  </a:solidFill>
                  <a:latin typeface="Arial Narrow"/>
                  <a:cs typeface="Arial Narrow"/>
                </a:rPr>
                <a:t>Réductions possibles : voir bulletin d’inscription page 7</a:t>
              </a:r>
              <a:r>
                <a:rPr lang="fr-FR" sz="900" b="1" kern="0" dirty="0" smtClean="0">
                  <a:solidFill>
                    <a:schemeClr val="accent4">
                      <a:lumMod val="75000"/>
                    </a:schemeClr>
                  </a:solidFill>
                  <a:latin typeface="Arial Narrow"/>
                  <a:cs typeface="Arial Narrow"/>
                </a:rPr>
                <a:t>.</a:t>
              </a:r>
            </a:p>
          </p:txBody>
        </p:sp>
      </p:grpSp>
      <p:grpSp>
        <p:nvGrpSpPr>
          <p:cNvPr id="43" name="Grouper 42"/>
          <p:cNvGrpSpPr/>
          <p:nvPr/>
        </p:nvGrpSpPr>
        <p:grpSpPr>
          <a:xfrm>
            <a:off x="3608388" y="5228197"/>
            <a:ext cx="2809875" cy="1166646"/>
            <a:chOff x="3689883" y="7215439"/>
            <a:chExt cx="2809875" cy="1166646"/>
          </a:xfrm>
        </p:grpSpPr>
        <p:sp>
          <p:nvSpPr>
            <p:cNvPr id="31" name="ZoneTexte 30"/>
            <p:cNvSpPr txBox="1"/>
            <p:nvPr/>
          </p:nvSpPr>
          <p:spPr>
            <a:xfrm>
              <a:off x="3791487" y="7215439"/>
              <a:ext cx="1481667" cy="216000"/>
            </a:xfrm>
            <a:prstGeom prst="rect">
              <a:avLst/>
            </a:prstGeom>
            <a:solidFill>
              <a:schemeClr val="accent4">
                <a:lumMod val="75000"/>
              </a:schemeClr>
            </a:solidFill>
          </p:spPr>
          <p:txBody>
            <a:bodyPr wrap="square" rtlCol="0" anchor="ctr" anchorCtr="0">
              <a:spAutoFit/>
            </a:bodyPr>
            <a:lstStyle/>
            <a:p>
              <a:r>
                <a:rPr lang="fr-FR" sz="1200" b="1" spc="130" dirty="0" smtClean="0">
                  <a:solidFill>
                    <a:schemeClr val="bg1"/>
                  </a:solidFill>
                  <a:latin typeface="Arial Narrow"/>
                  <a:cs typeface="Arial Narrow"/>
                </a:rPr>
                <a:t>INSCRIPTION</a:t>
              </a:r>
              <a:endParaRPr lang="fr-FR" sz="1200" b="1" spc="130" dirty="0">
                <a:solidFill>
                  <a:schemeClr val="bg1"/>
                </a:solidFill>
                <a:latin typeface="Arial Narrow"/>
                <a:cs typeface="Arial Narrow"/>
              </a:endParaRPr>
            </a:p>
          </p:txBody>
        </p:sp>
        <p:sp>
          <p:nvSpPr>
            <p:cNvPr id="37" name="Rectangle 36"/>
            <p:cNvSpPr/>
            <p:nvPr/>
          </p:nvSpPr>
          <p:spPr>
            <a:xfrm>
              <a:off x="3689883" y="7443366"/>
              <a:ext cx="2809875" cy="938719"/>
            </a:xfrm>
            <a:prstGeom prst="rect">
              <a:avLst/>
            </a:prstGeom>
          </p:spPr>
          <p:txBody>
            <a:bodyPr wrap="square">
              <a:spAutoFit/>
            </a:bodyPr>
            <a:lstStyle/>
            <a:p>
              <a:pPr algn="just">
                <a:spcAft>
                  <a:spcPts val="600"/>
                </a:spcAft>
              </a:pPr>
              <a:r>
                <a:rPr lang="fr-FR" sz="1000" kern="0" dirty="0" smtClean="0">
                  <a:latin typeface="Arial Narrow"/>
                  <a:cs typeface="Arial Narrow"/>
                </a:rPr>
                <a:t>Remplir et retourner le bulletin d’inscription ci-joint à Key People, 30 rue Saint Marc, 75002 Paris, accompagné du règlement intégral. Télécopie : 33 (0) 1 56 77 01 77.</a:t>
              </a:r>
            </a:p>
            <a:p>
              <a:pPr algn="just">
                <a:spcAft>
                  <a:spcPts val="600"/>
                </a:spcAft>
              </a:pPr>
              <a:r>
                <a:rPr lang="fr-FR" sz="1000" kern="0" spc="-40" dirty="0" smtClean="0">
                  <a:latin typeface="Arial Narrow"/>
                  <a:cs typeface="Arial Narrow"/>
                </a:rPr>
                <a:t>Une facture acquittée vous sera adressée. Nous vous enverrons une convention de formation simplifiée sur demande.</a:t>
              </a:r>
              <a:endParaRPr lang="fr-FR" sz="1000" kern="0" spc="-40" dirty="0">
                <a:latin typeface="Arial Narrow"/>
                <a:cs typeface="Arial Narrow"/>
              </a:endParaRPr>
            </a:p>
          </p:txBody>
        </p:sp>
      </p:grpSp>
      <p:grpSp>
        <p:nvGrpSpPr>
          <p:cNvPr id="46" name="Grouper 45"/>
          <p:cNvGrpSpPr/>
          <p:nvPr/>
        </p:nvGrpSpPr>
        <p:grpSpPr>
          <a:xfrm>
            <a:off x="3614738" y="1853679"/>
            <a:ext cx="2809875" cy="1568481"/>
            <a:chOff x="3696233" y="2775535"/>
            <a:chExt cx="2809875" cy="1568481"/>
          </a:xfrm>
        </p:grpSpPr>
        <p:sp>
          <p:nvSpPr>
            <p:cNvPr id="29" name="ZoneTexte 28"/>
            <p:cNvSpPr txBox="1"/>
            <p:nvPr/>
          </p:nvSpPr>
          <p:spPr>
            <a:xfrm>
              <a:off x="3794662" y="2775535"/>
              <a:ext cx="1481667" cy="216000"/>
            </a:xfrm>
            <a:prstGeom prst="rect">
              <a:avLst/>
            </a:prstGeom>
            <a:solidFill>
              <a:schemeClr val="accent4">
                <a:lumMod val="75000"/>
              </a:schemeClr>
            </a:solidFill>
          </p:spPr>
          <p:txBody>
            <a:bodyPr wrap="square" rtlCol="0" anchor="ctr" anchorCtr="0">
              <a:spAutoFit/>
            </a:bodyPr>
            <a:lstStyle/>
            <a:p>
              <a:r>
                <a:rPr lang="fr-FR" sz="1200" b="1" spc="130" dirty="0" smtClean="0">
                  <a:solidFill>
                    <a:schemeClr val="bg1"/>
                  </a:solidFill>
                  <a:latin typeface="Arial Narrow"/>
                  <a:cs typeface="Arial Narrow"/>
                </a:rPr>
                <a:t>LIEU</a:t>
              </a:r>
              <a:endParaRPr lang="fr-FR" sz="1200" b="1" spc="130" dirty="0">
                <a:solidFill>
                  <a:schemeClr val="bg1"/>
                </a:solidFill>
                <a:latin typeface="Arial Narrow"/>
                <a:cs typeface="Arial Narrow"/>
              </a:endParaRPr>
            </a:p>
          </p:txBody>
        </p:sp>
        <p:sp>
          <p:nvSpPr>
            <p:cNvPr id="38" name="Rectangle 37"/>
            <p:cNvSpPr/>
            <p:nvPr/>
          </p:nvSpPr>
          <p:spPr>
            <a:xfrm>
              <a:off x="3696233" y="2994929"/>
              <a:ext cx="2809875" cy="1349087"/>
            </a:xfrm>
            <a:prstGeom prst="rect">
              <a:avLst/>
            </a:prstGeom>
          </p:spPr>
          <p:txBody>
            <a:bodyPr wrap="square">
              <a:spAutoFit/>
            </a:bodyPr>
            <a:lstStyle/>
            <a:p>
              <a:pPr algn="just">
                <a:spcAft>
                  <a:spcPts val="600"/>
                </a:spcAft>
              </a:pPr>
              <a:r>
                <a:rPr lang="fr-FR" sz="1000" kern="0" dirty="0" smtClean="0">
                  <a:latin typeface="Arial Narrow"/>
                  <a:cs typeface="Arial Narrow"/>
                </a:rPr>
                <a:t>La formation aura lieu à l’Espace ASIEM,</a:t>
              </a:r>
              <a:br>
                <a:rPr lang="fr-FR" sz="1000" kern="0" dirty="0" smtClean="0">
                  <a:latin typeface="Arial Narrow"/>
                  <a:cs typeface="Arial Narrow"/>
                </a:rPr>
              </a:br>
              <a:r>
                <a:rPr lang="fr-FR" sz="1000" kern="0" dirty="0" smtClean="0">
                  <a:latin typeface="Arial Narrow"/>
                  <a:cs typeface="Arial Narrow"/>
                </a:rPr>
                <a:t>6 rue Albert de Lapparent 75007 Paris. </a:t>
              </a:r>
            </a:p>
            <a:p>
              <a:pPr algn="just">
                <a:lnSpc>
                  <a:spcPts val="900"/>
                </a:lnSpc>
              </a:pPr>
              <a:r>
                <a:rPr lang="fr-FR" sz="1000" u="sng" kern="0" dirty="0" smtClean="0">
                  <a:latin typeface="Arial Narrow"/>
                  <a:cs typeface="Arial Narrow"/>
                </a:rPr>
                <a:t>Accès possibles :</a:t>
              </a:r>
            </a:p>
            <a:p>
              <a:pPr algn="just">
                <a:lnSpc>
                  <a:spcPts val="900"/>
                </a:lnSpc>
              </a:pPr>
              <a:endParaRPr lang="fr-FR" sz="1000" kern="0" dirty="0" smtClean="0">
                <a:latin typeface="Arial Narrow"/>
                <a:cs typeface="Arial Narrow"/>
              </a:endParaRPr>
            </a:p>
            <a:p>
              <a:pPr marL="177800" indent="-177800">
                <a:lnSpc>
                  <a:spcPts val="1200"/>
                </a:lnSpc>
                <a:buFont typeface="Lucida Grande"/>
                <a:buChar char="✔"/>
              </a:pPr>
              <a:r>
                <a:rPr lang="fr-FR" sz="1000" kern="0" dirty="0" smtClean="0">
                  <a:latin typeface="Arial Narrow"/>
                  <a:cs typeface="Arial Narrow"/>
                </a:rPr>
                <a:t>Métro Ségur (L10)  ou Cambronne (L6)</a:t>
              </a:r>
            </a:p>
            <a:p>
              <a:pPr marL="177800" indent="-177800">
                <a:lnSpc>
                  <a:spcPts val="1200"/>
                </a:lnSpc>
                <a:buFont typeface="Lucida Grande"/>
                <a:buChar char="✔"/>
              </a:pPr>
              <a:r>
                <a:rPr lang="fr-FR" sz="1000" kern="0" dirty="0" smtClean="0">
                  <a:latin typeface="Arial Narrow"/>
                  <a:cs typeface="Arial Narrow"/>
                </a:rPr>
                <a:t>Parking </a:t>
              </a:r>
              <a:r>
                <a:rPr lang="fr-FR" sz="1000" kern="0" dirty="0" err="1" smtClean="0">
                  <a:latin typeface="Arial Narrow"/>
                  <a:cs typeface="Arial Narrow"/>
                </a:rPr>
                <a:t>Garibaldi-Cambronne</a:t>
              </a:r>
              <a:r>
                <a:rPr lang="fr-FR" sz="1000" kern="0" dirty="0" smtClean="0">
                  <a:latin typeface="Arial Narrow"/>
                  <a:cs typeface="Arial Narrow"/>
                </a:rPr>
                <a:t>, 33 bd Garibaldi 75015 Paris</a:t>
              </a:r>
            </a:p>
            <a:p>
              <a:pPr marL="177800" indent="-177800">
                <a:lnSpc>
                  <a:spcPts val="1200"/>
                </a:lnSpc>
                <a:buFont typeface="Lucida Grande"/>
                <a:buChar char="✔"/>
              </a:pPr>
              <a:r>
                <a:rPr lang="fr-FR" sz="1000" kern="0" dirty="0" err="1" smtClean="0">
                  <a:latin typeface="Arial Narrow"/>
                  <a:cs typeface="Arial Narrow"/>
                </a:rPr>
                <a:t>Vélib</a:t>
              </a:r>
              <a:r>
                <a:rPr lang="fr-FR" sz="1000" kern="0" dirty="0" smtClean="0">
                  <a:latin typeface="Arial Narrow"/>
                  <a:cs typeface="Arial Narrow"/>
                </a:rPr>
                <a:t>’ n°15009 – 140 </a:t>
              </a:r>
              <a:r>
                <a:rPr lang="fr-FR" sz="1000" kern="0" dirty="0" err="1" smtClean="0">
                  <a:latin typeface="Arial Narrow"/>
                  <a:cs typeface="Arial Narrow"/>
                </a:rPr>
                <a:t>av.de</a:t>
              </a:r>
              <a:r>
                <a:rPr lang="fr-FR" sz="1000" kern="0" dirty="0" smtClean="0">
                  <a:latin typeface="Arial Narrow"/>
                  <a:cs typeface="Arial Narrow"/>
                </a:rPr>
                <a:t> </a:t>
              </a:r>
              <a:r>
                <a:rPr lang="fr-FR" sz="1000" kern="0" dirty="0" err="1" smtClean="0">
                  <a:latin typeface="Arial Narrow"/>
                  <a:cs typeface="Arial Narrow"/>
                </a:rPr>
                <a:t>Suffren</a:t>
              </a:r>
              <a:r>
                <a:rPr lang="fr-FR" sz="1000" kern="0" dirty="0" smtClean="0">
                  <a:latin typeface="Arial Narrow"/>
                  <a:cs typeface="Arial Narrow"/>
                </a:rPr>
                <a:t> 75007 Paris</a:t>
              </a:r>
              <a:endParaRPr lang="fr-FR" sz="1000" kern="0" dirty="0">
                <a:latin typeface="Arial Narrow"/>
                <a:cs typeface="Arial Narrow"/>
              </a:endParaRPr>
            </a:p>
          </p:txBody>
        </p:sp>
      </p:grpSp>
      <p:grpSp>
        <p:nvGrpSpPr>
          <p:cNvPr id="49" name="Grouper 48"/>
          <p:cNvGrpSpPr/>
          <p:nvPr/>
        </p:nvGrpSpPr>
        <p:grpSpPr>
          <a:xfrm>
            <a:off x="346601" y="8831844"/>
            <a:ext cx="2903012" cy="765133"/>
            <a:chOff x="3689883" y="512239"/>
            <a:chExt cx="2903012" cy="765133"/>
          </a:xfrm>
        </p:grpSpPr>
        <p:sp>
          <p:nvSpPr>
            <p:cNvPr id="28" name="ZoneTexte 27"/>
            <p:cNvSpPr txBox="1"/>
            <p:nvPr/>
          </p:nvSpPr>
          <p:spPr>
            <a:xfrm>
              <a:off x="3794662" y="512239"/>
              <a:ext cx="1481667" cy="216000"/>
            </a:xfrm>
            <a:prstGeom prst="rect">
              <a:avLst/>
            </a:prstGeom>
            <a:solidFill>
              <a:schemeClr val="accent4">
                <a:lumMod val="75000"/>
              </a:schemeClr>
            </a:solidFill>
          </p:spPr>
          <p:txBody>
            <a:bodyPr wrap="square" rtlCol="0" anchor="ctr" anchorCtr="0">
              <a:spAutoFit/>
            </a:bodyPr>
            <a:lstStyle/>
            <a:p>
              <a:r>
                <a:rPr lang="fr-FR" sz="1200" b="1" spc="130" dirty="0" smtClean="0">
                  <a:solidFill>
                    <a:schemeClr val="bg1"/>
                  </a:solidFill>
                  <a:latin typeface="Arial Narrow"/>
                  <a:cs typeface="Arial Narrow"/>
                </a:rPr>
                <a:t>PARTICIPANTS</a:t>
              </a:r>
              <a:endParaRPr lang="fr-FR" sz="1200" b="1" spc="130" dirty="0">
                <a:solidFill>
                  <a:schemeClr val="bg1"/>
                </a:solidFill>
                <a:latin typeface="Arial Narrow"/>
                <a:cs typeface="Arial Narrow"/>
              </a:endParaRPr>
            </a:p>
          </p:txBody>
        </p:sp>
        <p:sp>
          <p:nvSpPr>
            <p:cNvPr id="39" name="Rectangle 38"/>
            <p:cNvSpPr/>
            <p:nvPr/>
          </p:nvSpPr>
          <p:spPr>
            <a:xfrm>
              <a:off x="3689883" y="723374"/>
              <a:ext cx="2903012" cy="553998"/>
            </a:xfrm>
            <a:prstGeom prst="rect">
              <a:avLst/>
            </a:prstGeom>
          </p:spPr>
          <p:txBody>
            <a:bodyPr wrap="square">
              <a:spAutoFit/>
            </a:bodyPr>
            <a:lstStyle/>
            <a:p>
              <a:pPr algn="just">
                <a:spcAft>
                  <a:spcPts val="600"/>
                </a:spcAft>
              </a:pPr>
              <a:r>
                <a:rPr lang="fr-FR" sz="1000" kern="0" spc="-20" dirty="0" smtClean="0">
                  <a:latin typeface="Arial Narrow"/>
                  <a:cs typeface="Arial Narrow"/>
                </a:rPr>
                <a:t>La formation s’adresse principalement à des chefs d'entreprise, cadres supérieurs et dirigeants : membres de </a:t>
              </a:r>
              <a:r>
                <a:rPr lang="fr-FR" sz="1000" kern="0" spc="-20" dirty="0" err="1" smtClean="0">
                  <a:latin typeface="Arial Narrow"/>
                  <a:cs typeface="Arial Narrow"/>
                </a:rPr>
                <a:t>Codir</a:t>
              </a:r>
              <a:r>
                <a:rPr lang="fr-FR" sz="1000" kern="0" spc="-20" dirty="0" smtClean="0">
                  <a:latin typeface="Arial Narrow"/>
                  <a:cs typeface="Arial Narrow"/>
                </a:rPr>
                <a:t>, Comex, directeurs de fonction, de division/BU, filiales…</a:t>
              </a:r>
            </a:p>
          </p:txBody>
        </p:sp>
      </p:grpSp>
      <p:grpSp>
        <p:nvGrpSpPr>
          <p:cNvPr id="48" name="Grouper 47"/>
          <p:cNvGrpSpPr/>
          <p:nvPr/>
        </p:nvGrpSpPr>
        <p:grpSpPr>
          <a:xfrm>
            <a:off x="3611563" y="368300"/>
            <a:ext cx="2809875" cy="1389010"/>
            <a:chOff x="3696233" y="1332880"/>
            <a:chExt cx="2809875" cy="1389010"/>
          </a:xfrm>
        </p:grpSpPr>
        <p:sp>
          <p:nvSpPr>
            <p:cNvPr id="27" name="ZoneTexte 26"/>
            <p:cNvSpPr txBox="1"/>
            <p:nvPr/>
          </p:nvSpPr>
          <p:spPr>
            <a:xfrm>
              <a:off x="3791487" y="1332880"/>
              <a:ext cx="1481667" cy="216000"/>
            </a:xfrm>
            <a:prstGeom prst="rect">
              <a:avLst/>
            </a:prstGeom>
            <a:solidFill>
              <a:schemeClr val="accent4">
                <a:lumMod val="75000"/>
              </a:schemeClr>
            </a:solidFill>
          </p:spPr>
          <p:txBody>
            <a:bodyPr wrap="square" rtlCol="0" anchor="ctr" anchorCtr="0">
              <a:spAutoFit/>
            </a:bodyPr>
            <a:lstStyle/>
            <a:p>
              <a:r>
                <a:rPr lang="fr-FR" sz="1200" b="1" spc="130" dirty="0" smtClean="0">
                  <a:solidFill>
                    <a:schemeClr val="bg1"/>
                  </a:solidFill>
                  <a:latin typeface="Arial Narrow"/>
                  <a:cs typeface="Arial Narrow"/>
                </a:rPr>
                <a:t>DOSSIER REMIS</a:t>
              </a:r>
              <a:endParaRPr lang="fr-FR" sz="1200" b="1" spc="130" dirty="0">
                <a:solidFill>
                  <a:schemeClr val="bg1"/>
                </a:solidFill>
                <a:latin typeface="Arial Narrow"/>
                <a:cs typeface="Arial Narrow"/>
              </a:endParaRPr>
            </a:p>
          </p:txBody>
        </p:sp>
        <p:sp>
          <p:nvSpPr>
            <p:cNvPr id="40" name="Rectangle 39"/>
            <p:cNvSpPr/>
            <p:nvPr/>
          </p:nvSpPr>
          <p:spPr>
            <a:xfrm>
              <a:off x="3696233" y="1552339"/>
              <a:ext cx="2809875" cy="1169551"/>
            </a:xfrm>
            <a:prstGeom prst="rect">
              <a:avLst/>
            </a:prstGeom>
          </p:spPr>
          <p:txBody>
            <a:bodyPr wrap="square">
              <a:spAutoFit/>
            </a:bodyPr>
            <a:lstStyle/>
            <a:p>
              <a:pPr algn="just">
                <a:spcAft>
                  <a:spcPts val="600"/>
                </a:spcAft>
              </a:pPr>
              <a:r>
                <a:rPr lang="fr-FR" sz="1000" kern="0" dirty="0" smtClean="0">
                  <a:latin typeface="Arial Narrow"/>
                  <a:cs typeface="Arial Narrow"/>
                </a:rPr>
                <a:t>Un dossier est remis aux participants comprenant le programme de la pièce, la présentation de Bruno </a:t>
              </a:r>
              <a:r>
                <a:rPr lang="fr-FR" sz="1000" kern="0" dirty="0" err="1" smtClean="0">
                  <a:latin typeface="Arial Narrow"/>
                  <a:cs typeface="Arial Narrow"/>
                </a:rPr>
                <a:t>Jarrosson</a:t>
              </a:r>
              <a:r>
                <a:rPr lang="fr-FR" sz="1000" kern="0" dirty="0" smtClean="0">
                  <a:latin typeface="Arial Narrow"/>
                  <a:cs typeface="Arial Narrow"/>
                </a:rPr>
                <a:t>, ainsi qu'un de ses livres : "Conseil d'indiscipline. Du bon usage de la désobéissance", éditions Descartes &amp; Cie ou "Charles de Gaulle. Leçons de commandement", éditions Maxima. Il sera complété d'une synthèse des idées clés exprimées lors de l'agora.</a:t>
              </a:r>
              <a:endParaRPr lang="fr-FR" sz="1000" kern="0" dirty="0">
                <a:latin typeface="Arial Narrow"/>
                <a:cs typeface="Arial Narrow"/>
              </a:endParaRPr>
            </a:p>
          </p:txBody>
        </p:sp>
      </p:grpSp>
      <p:grpSp>
        <p:nvGrpSpPr>
          <p:cNvPr id="24" name="Grouper 23"/>
          <p:cNvGrpSpPr/>
          <p:nvPr/>
        </p:nvGrpSpPr>
        <p:grpSpPr>
          <a:xfrm>
            <a:off x="355718" y="5570721"/>
            <a:ext cx="2894545" cy="1783837"/>
            <a:chOff x="355068" y="6052704"/>
            <a:chExt cx="2894545" cy="1783837"/>
          </a:xfrm>
        </p:grpSpPr>
        <p:sp>
          <p:nvSpPr>
            <p:cNvPr id="41" name="ZoneTexte 40"/>
            <p:cNvSpPr txBox="1"/>
            <p:nvPr/>
          </p:nvSpPr>
          <p:spPr>
            <a:xfrm>
              <a:off x="439737" y="6052704"/>
              <a:ext cx="1481667" cy="216000"/>
            </a:xfrm>
            <a:prstGeom prst="rect">
              <a:avLst/>
            </a:prstGeom>
            <a:solidFill>
              <a:schemeClr val="accent4">
                <a:lumMod val="75000"/>
              </a:schemeClr>
            </a:solidFill>
          </p:spPr>
          <p:txBody>
            <a:bodyPr wrap="square" rtlCol="0" anchor="ctr" anchorCtr="0">
              <a:spAutoFit/>
            </a:bodyPr>
            <a:lstStyle/>
            <a:p>
              <a:pPr marL="0" lvl="1"/>
              <a:r>
                <a:rPr lang="fr-FR" sz="1200" b="1" spc="130" dirty="0" smtClean="0">
                  <a:solidFill>
                    <a:schemeClr val="bg1"/>
                  </a:solidFill>
                  <a:latin typeface="Arial Narrow"/>
                  <a:cs typeface="Arial Narrow"/>
                </a:rPr>
                <a:t>PÉDAGOGIE</a:t>
              </a:r>
              <a:endParaRPr lang="fr-FR" sz="1200" b="1" spc="130" dirty="0">
                <a:solidFill>
                  <a:schemeClr val="bg1"/>
                </a:solidFill>
                <a:latin typeface="Arial Narrow"/>
                <a:cs typeface="Arial Narrow"/>
              </a:endParaRPr>
            </a:p>
          </p:txBody>
        </p:sp>
        <p:sp>
          <p:nvSpPr>
            <p:cNvPr id="42" name="Rectangle 41"/>
            <p:cNvSpPr/>
            <p:nvPr/>
          </p:nvSpPr>
          <p:spPr>
            <a:xfrm>
              <a:off x="355068" y="6282269"/>
              <a:ext cx="2894545" cy="1554272"/>
            </a:xfrm>
            <a:prstGeom prst="rect">
              <a:avLst/>
            </a:prstGeom>
          </p:spPr>
          <p:txBody>
            <a:bodyPr wrap="square">
              <a:spAutoFit/>
            </a:bodyPr>
            <a:lstStyle/>
            <a:p>
              <a:pPr algn="just">
                <a:spcAft>
                  <a:spcPts val="600"/>
                </a:spcAft>
              </a:pPr>
              <a:r>
                <a:rPr lang="fr-FR" sz="1000" kern="0" spc="-20" dirty="0" smtClean="0">
                  <a:latin typeface="Arial Narrow"/>
                  <a:cs typeface="Arial Narrow"/>
                </a:rPr>
                <a:t>Mieux qu'une formation classique, le séminaire est conçu selon une démarche d'apprentissage fondée sur une pédagogie du détour, du déplacement, de l'analogie. Cela permet de réfléchir au transfert de sens, à la correspondance avec l'univers habituel des dirigeants. Et offre la distance et le recul nécessaire qui fait tant défaut aujourd'hui…</a:t>
              </a:r>
            </a:p>
            <a:p>
              <a:pPr algn="just">
                <a:spcAft>
                  <a:spcPts val="600"/>
                </a:spcAft>
              </a:pPr>
              <a:r>
                <a:rPr lang="fr-FR" sz="1000" kern="0" dirty="0" smtClean="0">
                  <a:latin typeface="Arial Narrow"/>
                  <a:cs typeface="Arial Narrow"/>
                </a:rPr>
                <a:t>Il s'appuie sur une dynamique structurée en plusieurs tempos, qui mêle apports de contenu, échanges, réflexion individuelle et collective, créativité et mise en lien.</a:t>
              </a:r>
            </a:p>
          </p:txBody>
        </p:sp>
      </p:grpSp>
      <p:sp>
        <p:nvSpPr>
          <p:cNvPr id="51" name="ZoneTexte 50"/>
          <p:cNvSpPr txBox="1"/>
          <p:nvPr/>
        </p:nvSpPr>
        <p:spPr>
          <a:xfrm>
            <a:off x="3616325" y="7461043"/>
            <a:ext cx="1609056" cy="276999"/>
          </a:xfrm>
          <a:prstGeom prst="rect">
            <a:avLst/>
          </a:prstGeom>
          <a:noFill/>
        </p:spPr>
        <p:txBody>
          <a:bodyPr wrap="square" rtlCol="0" anchor="ctr" anchorCtr="0">
            <a:spAutoFit/>
          </a:bodyPr>
          <a:lstStyle/>
          <a:p>
            <a:r>
              <a:rPr lang="fr-FR" sz="1200" b="1" spc="130" dirty="0" smtClean="0">
                <a:solidFill>
                  <a:srgbClr val="000000"/>
                </a:solidFill>
                <a:latin typeface="Arial Narrow"/>
                <a:cs typeface="Arial Narrow"/>
              </a:rPr>
              <a:t>BÉNÉFICES</a:t>
            </a:r>
            <a:endParaRPr lang="fr-FR" sz="1200" b="1" spc="130" dirty="0">
              <a:solidFill>
                <a:srgbClr val="000000"/>
              </a:solidFill>
              <a:latin typeface="Arial Narrow"/>
              <a:cs typeface="Arial Narrow"/>
            </a:endParaRPr>
          </a:p>
        </p:txBody>
      </p:sp>
      <p:sp>
        <p:nvSpPr>
          <p:cNvPr id="52" name="Rectangle 51"/>
          <p:cNvSpPr/>
          <p:nvPr/>
        </p:nvSpPr>
        <p:spPr>
          <a:xfrm>
            <a:off x="3715287" y="7744870"/>
            <a:ext cx="2702976" cy="1785104"/>
          </a:xfrm>
          <a:prstGeom prst="rect">
            <a:avLst/>
          </a:prstGeom>
          <a:solidFill>
            <a:schemeClr val="accent4">
              <a:lumMod val="60000"/>
              <a:lumOff val="40000"/>
            </a:schemeClr>
          </a:solidFill>
        </p:spPr>
        <p:txBody>
          <a:bodyPr wrap="square">
            <a:spAutoFit/>
          </a:bodyPr>
          <a:lstStyle/>
          <a:p>
            <a:pPr algn="just">
              <a:spcAft>
                <a:spcPts val="600"/>
              </a:spcAft>
            </a:pPr>
            <a:r>
              <a:rPr lang="fr-FR" sz="1000" b="1" kern="0" dirty="0" smtClean="0">
                <a:latin typeface="Arial Narrow"/>
                <a:cs typeface="Arial Narrow"/>
              </a:rPr>
              <a:t>Pour le participant :</a:t>
            </a:r>
          </a:p>
          <a:p>
            <a:pPr>
              <a:buSzPct val="90000"/>
              <a:buFont typeface="Lucida Grande"/>
              <a:buChar char="✔"/>
            </a:pPr>
            <a:r>
              <a:rPr lang="fr-FR" sz="1000" kern="0" dirty="0" smtClean="0">
                <a:latin typeface="Arial Narrow"/>
                <a:cs typeface="Arial Narrow"/>
              </a:rPr>
              <a:t>  Appréhender l'art de décider</a:t>
            </a:r>
          </a:p>
          <a:p>
            <a:pPr>
              <a:buSzPct val="90000"/>
              <a:buFont typeface="Lucida Grande"/>
              <a:buChar char="✔"/>
            </a:pPr>
            <a:r>
              <a:rPr lang="fr-FR" sz="1000" kern="0" dirty="0" smtClean="0">
                <a:latin typeface="Arial Narrow"/>
                <a:cs typeface="Arial Narrow"/>
              </a:rPr>
              <a:t>  Perfectionner ses aptitudes au leadership</a:t>
            </a:r>
          </a:p>
          <a:p>
            <a:pPr>
              <a:buSzPct val="90000"/>
              <a:buFont typeface="Lucida Grande"/>
              <a:buChar char="✔"/>
            </a:pPr>
            <a:r>
              <a:rPr lang="fr-FR" sz="1000" kern="0" dirty="0" smtClean="0">
                <a:latin typeface="Arial Narrow"/>
                <a:cs typeface="Arial Narrow"/>
              </a:rPr>
              <a:t>  Mieux reconnaître ses principaux défis</a:t>
            </a:r>
          </a:p>
          <a:p>
            <a:pPr>
              <a:buSzPct val="90000"/>
            </a:pPr>
            <a:endParaRPr lang="fr-FR" sz="1000" b="1" kern="0" dirty="0" smtClean="0">
              <a:latin typeface="Arial Narrow"/>
              <a:cs typeface="Arial Narrow"/>
            </a:endParaRPr>
          </a:p>
          <a:p>
            <a:pPr>
              <a:spcAft>
                <a:spcPts val="600"/>
              </a:spcAft>
              <a:buSzPct val="90000"/>
            </a:pPr>
            <a:r>
              <a:rPr lang="fr-FR" sz="1000" b="1" kern="0" dirty="0" smtClean="0">
                <a:latin typeface="Arial Narrow"/>
                <a:cs typeface="Arial Narrow"/>
              </a:rPr>
              <a:t>Pour l'entreprise :</a:t>
            </a:r>
          </a:p>
          <a:p>
            <a:pPr>
              <a:buSzPct val="90000"/>
              <a:buFont typeface="Lucida Grande"/>
              <a:buChar char="✔"/>
            </a:pPr>
            <a:r>
              <a:rPr lang="fr-FR" sz="1000" kern="0" dirty="0" smtClean="0">
                <a:latin typeface="Arial Narrow"/>
                <a:cs typeface="Arial Narrow"/>
              </a:rPr>
              <a:t>  Optimisation de la performance de ses managers</a:t>
            </a:r>
          </a:p>
          <a:p>
            <a:pPr>
              <a:buSzPct val="90000"/>
              <a:buFont typeface="Lucida Grande"/>
              <a:buChar char="✔"/>
            </a:pPr>
            <a:r>
              <a:rPr lang="fr-FR" sz="1000" kern="0" dirty="0" smtClean="0">
                <a:latin typeface="Arial Narrow"/>
                <a:cs typeface="Arial Narrow"/>
              </a:rPr>
              <a:t>  Meilleure gestion des ressources de l'entreprise</a:t>
            </a:r>
          </a:p>
          <a:p>
            <a:pPr marL="177800" indent="-177800">
              <a:buSzPct val="90000"/>
              <a:buFont typeface="Lucida Grande"/>
              <a:buChar char="✔"/>
            </a:pPr>
            <a:r>
              <a:rPr lang="fr-FR" sz="1000" kern="0" dirty="0" smtClean="0">
                <a:latin typeface="Arial Narrow"/>
                <a:cs typeface="Arial Narrow"/>
              </a:rPr>
              <a:t>Plus grande responsabilisation et sens de l'engagement de ses dirigeants </a:t>
            </a:r>
            <a:endParaRPr lang="fr-FR" sz="1000" b="1" kern="0" dirty="0" smtClean="0">
              <a:latin typeface="Arial Narrow"/>
              <a:cs typeface="Arial Narrow"/>
            </a:endParaRPr>
          </a:p>
        </p:txBody>
      </p:sp>
      <p:sp>
        <p:nvSpPr>
          <p:cNvPr id="53" name="ZoneTexte 52"/>
          <p:cNvSpPr txBox="1"/>
          <p:nvPr/>
        </p:nvSpPr>
        <p:spPr>
          <a:xfrm>
            <a:off x="3342277" y="9537700"/>
            <a:ext cx="3075987" cy="215444"/>
          </a:xfrm>
          <a:prstGeom prst="rect">
            <a:avLst/>
          </a:prstGeom>
          <a:noFill/>
        </p:spPr>
        <p:txBody>
          <a:bodyPr wrap="square" rtlCol="0">
            <a:spAutoFit/>
          </a:bodyPr>
          <a:lstStyle/>
          <a:p>
            <a:pPr algn="r"/>
            <a:r>
              <a:rPr lang="fr-FR" sz="800" dirty="0" smtClean="0">
                <a:latin typeface="Arial Narrow"/>
                <a:cs typeface="Arial Narrow"/>
              </a:rPr>
              <a:t>Une </a:t>
            </a:r>
            <a:r>
              <a:rPr lang="fr-FR" sz="800" dirty="0" err="1" smtClean="0">
                <a:latin typeface="Arial Narrow"/>
                <a:cs typeface="Arial Narrow"/>
              </a:rPr>
              <a:t>co-production</a:t>
            </a:r>
            <a:r>
              <a:rPr lang="fr-FR" sz="800" dirty="0" smtClean="0">
                <a:latin typeface="Arial Narrow"/>
                <a:cs typeface="Arial Narrow"/>
              </a:rPr>
              <a:t> Key People - DMJ Consultants - </a:t>
            </a:r>
            <a:r>
              <a:rPr lang="fr-FR" sz="800" dirty="0" err="1" smtClean="0">
                <a:latin typeface="Arial Narrow"/>
                <a:cs typeface="Arial Narrow"/>
              </a:rPr>
              <a:t>Univers-Clients</a:t>
            </a:r>
            <a:endParaRPr lang="fr-FR" sz="800" dirty="0">
              <a:latin typeface="Arial Narrow"/>
              <a:cs typeface="Arial Narrow"/>
            </a:endParaRPr>
          </a:p>
        </p:txBody>
      </p:sp>
      <p:sp>
        <p:nvSpPr>
          <p:cNvPr id="16" name="ZoneTexte 15"/>
          <p:cNvSpPr txBox="1"/>
          <p:nvPr/>
        </p:nvSpPr>
        <p:spPr>
          <a:xfrm>
            <a:off x="338139" y="283630"/>
            <a:ext cx="3573461" cy="307777"/>
          </a:xfrm>
          <a:prstGeom prst="rect">
            <a:avLst/>
          </a:prstGeom>
          <a:noFill/>
        </p:spPr>
        <p:txBody>
          <a:bodyPr wrap="square" rtlCol="0">
            <a:spAutoFit/>
          </a:bodyPr>
          <a:lstStyle/>
          <a:p>
            <a:r>
              <a:rPr lang="fr-FR" sz="1400" dirty="0" smtClean="0">
                <a:latin typeface="Arial Black"/>
                <a:cs typeface="Arial Black"/>
              </a:rPr>
              <a:t>L'art de décider…</a:t>
            </a:r>
          </a:p>
        </p:txBody>
      </p:sp>
      <p:sp>
        <p:nvSpPr>
          <p:cNvPr id="17" name="ZoneTexte 16"/>
          <p:cNvSpPr txBox="1"/>
          <p:nvPr/>
        </p:nvSpPr>
        <p:spPr>
          <a:xfrm>
            <a:off x="355717" y="1427448"/>
            <a:ext cx="3071695" cy="307777"/>
          </a:xfrm>
          <a:prstGeom prst="rect">
            <a:avLst/>
          </a:prstGeom>
          <a:noFill/>
        </p:spPr>
        <p:txBody>
          <a:bodyPr wrap="square" rtlCol="0" anchor="ctr" anchorCtr="0">
            <a:spAutoFit/>
          </a:bodyPr>
          <a:lstStyle/>
          <a:p>
            <a:r>
              <a:rPr lang="fr-FR" sz="1400" b="1" kern="0" spc="340" dirty="0" smtClean="0">
                <a:latin typeface="Arial Narrow"/>
                <a:cs typeface="Arial Narrow"/>
              </a:rPr>
              <a:t>DÉTAILS DU PROGRAMME</a:t>
            </a:r>
          </a:p>
        </p:txBody>
      </p:sp>
      <p:grpSp>
        <p:nvGrpSpPr>
          <p:cNvPr id="58" name="Grouper 57"/>
          <p:cNvGrpSpPr/>
          <p:nvPr/>
        </p:nvGrpSpPr>
        <p:grpSpPr>
          <a:xfrm>
            <a:off x="363540" y="4375189"/>
            <a:ext cx="2894545" cy="1087971"/>
            <a:chOff x="363540" y="4502587"/>
            <a:chExt cx="2894545" cy="1087971"/>
          </a:xfrm>
        </p:grpSpPr>
        <p:sp>
          <p:nvSpPr>
            <p:cNvPr id="50" name="Rectangle 49"/>
            <p:cNvSpPr/>
            <p:nvPr/>
          </p:nvSpPr>
          <p:spPr>
            <a:xfrm>
              <a:off x="363540" y="4728784"/>
              <a:ext cx="2894545" cy="861774"/>
            </a:xfrm>
            <a:prstGeom prst="rect">
              <a:avLst/>
            </a:prstGeom>
          </p:spPr>
          <p:txBody>
            <a:bodyPr wrap="square">
              <a:spAutoFit/>
            </a:bodyPr>
            <a:lstStyle/>
            <a:p>
              <a:pPr algn="just">
                <a:spcAft>
                  <a:spcPts val="600"/>
                </a:spcAft>
              </a:pPr>
              <a:r>
                <a:rPr lang="fr-FR" sz="1000" kern="0" dirty="0" smtClean="0">
                  <a:latin typeface="Arial Narrow"/>
                  <a:cs typeface="Arial Narrow"/>
                </a:rPr>
                <a:t>À partir de ce contenu historique, enrichi d'échanges et de réflexion entre les participants, il s'agit de proposer des grilles de lecture nouvelles permettant de comprendre et gérer les différentes composantes auxquelles tout dirigeant est exposé pour bien décider.</a:t>
              </a:r>
            </a:p>
          </p:txBody>
        </p:sp>
        <p:sp>
          <p:nvSpPr>
            <p:cNvPr id="54" name="ZoneTexte 53"/>
            <p:cNvSpPr txBox="1"/>
            <p:nvPr/>
          </p:nvSpPr>
          <p:spPr>
            <a:xfrm>
              <a:off x="459847" y="4502587"/>
              <a:ext cx="1481667" cy="216000"/>
            </a:xfrm>
            <a:prstGeom prst="rect">
              <a:avLst/>
            </a:prstGeom>
            <a:solidFill>
              <a:schemeClr val="accent4">
                <a:lumMod val="75000"/>
              </a:schemeClr>
            </a:solidFill>
          </p:spPr>
          <p:txBody>
            <a:bodyPr wrap="square" rtlCol="0" anchor="ctr" anchorCtr="0">
              <a:spAutoFit/>
            </a:bodyPr>
            <a:lstStyle/>
            <a:p>
              <a:r>
                <a:rPr lang="fr-FR" sz="1200" b="1" spc="130" dirty="0" smtClean="0">
                  <a:solidFill>
                    <a:schemeClr val="bg1"/>
                  </a:solidFill>
                  <a:latin typeface="Arial Narrow"/>
                  <a:cs typeface="Arial Narrow"/>
                </a:rPr>
                <a:t>OBJECTIFS</a:t>
              </a:r>
              <a:endParaRPr lang="fr-FR" sz="1200" b="1" spc="130" dirty="0">
                <a:solidFill>
                  <a:schemeClr val="bg1"/>
                </a:solidFill>
                <a:latin typeface="Arial Narrow"/>
                <a:cs typeface="Arial Narrow"/>
              </a:endParaRPr>
            </a:p>
          </p:txBody>
        </p:sp>
      </p:grpSp>
      <p:sp>
        <p:nvSpPr>
          <p:cNvPr id="55" name="ZoneTexte 54"/>
          <p:cNvSpPr txBox="1"/>
          <p:nvPr/>
        </p:nvSpPr>
        <p:spPr>
          <a:xfrm>
            <a:off x="1105179" y="632880"/>
            <a:ext cx="2364562" cy="630942"/>
          </a:xfrm>
          <a:prstGeom prst="rect">
            <a:avLst/>
          </a:prstGeom>
          <a:noFill/>
        </p:spPr>
        <p:txBody>
          <a:bodyPr wrap="square" rtlCol="0">
            <a:spAutoFit/>
          </a:bodyPr>
          <a:lstStyle/>
          <a:p>
            <a:r>
              <a:rPr lang="fr-FR" sz="900" b="1" kern="0" spc="-20" dirty="0" smtClean="0">
                <a:latin typeface="Arial Narrow"/>
                <a:cs typeface="Arial Narrow"/>
              </a:rPr>
              <a:t>SÉMINAIRE DE RÉFLEXION MÉTAPHORIQUE</a:t>
            </a:r>
          </a:p>
          <a:p>
            <a:r>
              <a:rPr lang="fr-FR" sz="800" dirty="0" smtClean="0">
                <a:latin typeface="Arial Narrow"/>
                <a:cs typeface="Arial Narrow"/>
              </a:rPr>
              <a:t>Jeudi 11 avril 2012 après-midi</a:t>
            </a:r>
          </a:p>
          <a:p>
            <a:endParaRPr lang="fr-FR" sz="800" dirty="0" smtClean="0">
              <a:latin typeface="Arial Narrow"/>
              <a:cs typeface="Arial Narrow"/>
            </a:endParaRPr>
          </a:p>
          <a:p>
            <a:r>
              <a:rPr lang="fr-FR" sz="1000" dirty="0" smtClean="0">
                <a:latin typeface="Arial Narrow"/>
                <a:cs typeface="Arial Narrow"/>
              </a:rPr>
              <a:t>4</a:t>
            </a:r>
            <a:r>
              <a:rPr lang="fr-FR" sz="1000" baseline="30000" dirty="0" smtClean="0">
                <a:latin typeface="Arial Narrow"/>
                <a:cs typeface="Arial Narrow"/>
              </a:rPr>
              <a:t>ème</a:t>
            </a:r>
            <a:r>
              <a:rPr lang="fr-FR" sz="1000" dirty="0" smtClean="0">
                <a:latin typeface="Arial Narrow"/>
                <a:cs typeface="Arial Narrow"/>
              </a:rPr>
              <a:t> édition</a:t>
            </a:r>
            <a:endParaRPr lang="fr-FR" sz="1000" dirty="0">
              <a:latin typeface="Arial Narrow"/>
              <a:cs typeface="Arial Narrow"/>
            </a:endParaRPr>
          </a:p>
        </p:txBody>
      </p:sp>
      <p:pic>
        <p:nvPicPr>
          <p:cNvPr id="47" name="Image 46" descr="swg3d3-Taille small.png"/>
          <p:cNvPicPr>
            <a:picLocks noChangeAspect="1"/>
          </p:cNvPicPr>
          <p:nvPr/>
        </p:nvPicPr>
        <p:blipFill>
          <a:blip r:embed="rId3"/>
          <a:stretch>
            <a:fillRect/>
          </a:stretch>
        </p:blipFill>
        <p:spPr>
          <a:xfrm>
            <a:off x="380474" y="599874"/>
            <a:ext cx="842691" cy="629051"/>
          </a:xfrm>
          <a:prstGeom prst="rect">
            <a:avLst/>
          </a:prstGeom>
        </p:spPr>
      </p:pic>
      <p:cxnSp>
        <p:nvCxnSpPr>
          <p:cNvPr id="56" name="Connecteur droit 55"/>
          <p:cNvCxnSpPr/>
          <p:nvPr/>
        </p:nvCxnSpPr>
        <p:spPr>
          <a:xfrm flipV="1">
            <a:off x="1229779" y="1009650"/>
            <a:ext cx="1909763" cy="8979"/>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9" name="Rectangle 8"/>
          <p:cNvSpPr/>
          <p:nvPr/>
        </p:nvSpPr>
        <p:spPr>
          <a:xfrm>
            <a:off x="711197" y="8119526"/>
            <a:ext cx="5147209" cy="1032941"/>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Rectangle 4"/>
          <p:cNvSpPr/>
          <p:nvPr/>
        </p:nvSpPr>
        <p:spPr>
          <a:xfrm>
            <a:off x="1651000" y="753275"/>
            <a:ext cx="5207000" cy="1727431"/>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Espace réservé du contenu 2"/>
          <p:cNvSpPr>
            <a:spLocks noGrp="1"/>
          </p:cNvSpPr>
          <p:nvPr>
            <p:ph idx="1"/>
          </p:nvPr>
        </p:nvSpPr>
        <p:spPr>
          <a:xfrm>
            <a:off x="355602" y="2379102"/>
            <a:ext cx="3537477" cy="3005780"/>
          </a:xfrm>
        </p:spPr>
        <p:txBody>
          <a:bodyPr wrap="square">
            <a:spAutoFit/>
          </a:bodyPr>
          <a:lstStyle/>
          <a:p>
            <a:pPr marL="0" indent="0" algn="just">
              <a:lnSpc>
                <a:spcPts val="1560"/>
              </a:lnSpc>
              <a:buNone/>
            </a:pPr>
            <a:r>
              <a:rPr lang="fr-FR" sz="900" b="1" i="1" dirty="0" smtClean="0">
                <a:latin typeface="Arial Narrow"/>
                <a:cs typeface="Arial Narrow"/>
              </a:rPr>
              <a:t>À lire…</a:t>
            </a:r>
          </a:p>
          <a:p>
            <a:pPr marL="0" indent="0" algn="just">
              <a:lnSpc>
                <a:spcPts val="1360"/>
              </a:lnSpc>
              <a:buNone/>
            </a:pPr>
            <a:r>
              <a:rPr lang="fr-FR" sz="800" i="1" dirty="0" smtClean="0">
                <a:latin typeface="Arial Narrow"/>
                <a:cs typeface="Arial Narrow"/>
              </a:rPr>
              <a:t>I</a:t>
            </a:r>
            <a:r>
              <a:rPr lang="fr-FR" sz="800" i="1" kern="0" spc="-20" dirty="0" smtClean="0">
                <a:latin typeface="Arial Narrow"/>
                <a:cs typeface="Arial Narrow"/>
              </a:rPr>
              <a:t>nvitation à une philosophie du management, </a:t>
            </a:r>
            <a:r>
              <a:rPr lang="fr-FR" sz="800" i="1" kern="0" spc="-20" dirty="0" err="1" smtClean="0">
                <a:latin typeface="Arial Narrow"/>
                <a:cs typeface="Arial Narrow"/>
              </a:rPr>
              <a:t>Calmann-</a:t>
            </a:r>
            <a:r>
              <a:rPr lang="fr-FR" sz="800" i="1" kern="0" spc="-20" dirty="0" smtClean="0">
                <a:latin typeface="Arial Narrow"/>
                <a:cs typeface="Arial Narrow"/>
              </a:rPr>
              <a:t> Lévy, 1991 • Invitation à la philosophie des sciences, Seuil, 1992 • Briser la dictature du temps, Maxima, 1993 • Décider ou ne pas décider ? (Prix Dauphine Entreprise 1995), Maxima, 1994 • Le décideur et les stratégies financières (avec Francis Olivier et Marc de La Chapelle), </a:t>
            </a:r>
            <a:r>
              <a:rPr lang="fr-FR" sz="800" i="1" kern="0" spc="-20" dirty="0" err="1" smtClean="0">
                <a:latin typeface="Arial Narrow"/>
                <a:cs typeface="Arial Narrow"/>
              </a:rPr>
              <a:t>Dunod</a:t>
            </a:r>
            <a:r>
              <a:rPr lang="fr-FR" sz="800" i="1" kern="0" spc="-20" dirty="0" smtClean="0">
                <a:latin typeface="Arial Narrow"/>
                <a:cs typeface="Arial Narrow"/>
              </a:rPr>
              <a:t>, 1994 • La Stratégie réinventée (avec Michel </a:t>
            </a:r>
            <a:r>
              <a:rPr lang="fr-FR" sz="800" i="1" kern="0" spc="-20" dirty="0" err="1" smtClean="0">
                <a:latin typeface="Arial Narrow"/>
                <a:cs typeface="Arial Narrow"/>
              </a:rPr>
              <a:t>Zarka</a:t>
            </a:r>
            <a:r>
              <a:rPr lang="fr-FR" sz="800" i="1" kern="0" spc="-20" dirty="0" smtClean="0">
                <a:latin typeface="Arial Narrow"/>
                <a:cs typeface="Arial Narrow"/>
              </a:rPr>
              <a:t>), </a:t>
            </a:r>
            <a:r>
              <a:rPr lang="fr-FR" sz="800" i="1" kern="0" spc="-20" dirty="0" err="1" smtClean="0">
                <a:latin typeface="Arial Narrow"/>
                <a:cs typeface="Arial Narrow"/>
              </a:rPr>
              <a:t>Dunod</a:t>
            </a:r>
            <a:r>
              <a:rPr lang="fr-FR" sz="800" i="1" kern="0" spc="-20" dirty="0" smtClean="0">
                <a:latin typeface="Arial Narrow"/>
                <a:cs typeface="Arial Narrow"/>
              </a:rPr>
              <a:t> 1995 • Oser la confiance (avec Bertrand Martin et Vincent </a:t>
            </a:r>
            <a:r>
              <a:rPr lang="fr-FR" sz="800" i="1" kern="0" spc="-20" dirty="0" err="1" smtClean="0">
                <a:latin typeface="Arial Narrow"/>
                <a:cs typeface="Arial Narrow"/>
              </a:rPr>
              <a:t>Lenhardt</a:t>
            </a:r>
            <a:r>
              <a:rPr lang="fr-FR" sz="800" i="1" kern="0" spc="-20" dirty="0" smtClean="0">
                <a:latin typeface="Arial Narrow"/>
                <a:cs typeface="Arial Narrow"/>
              </a:rPr>
              <a:t>), INSEP, 1996 • Humanisme et technique, "Que sais-je ?", PUF, 1996 • Histoire des idées (ouvrage collectif) Ellipses, 1996 • Le Savoir le Pouvoir et la Formation, Maxima, 1997 • De la défaite du travail à la conquête du choix (avec Michel </a:t>
            </a:r>
            <a:r>
              <a:rPr lang="fr-FR" sz="800" i="1" kern="0" spc="-20" dirty="0" err="1" smtClean="0">
                <a:latin typeface="Arial Narrow"/>
                <a:cs typeface="Arial Narrow"/>
              </a:rPr>
              <a:t>Zarka</a:t>
            </a:r>
            <a:r>
              <a:rPr lang="fr-FR" sz="800" i="1" kern="0" spc="-20" dirty="0" smtClean="0">
                <a:latin typeface="Arial Narrow"/>
                <a:cs typeface="Arial Narrow"/>
              </a:rPr>
              <a:t>), </a:t>
            </a:r>
            <a:r>
              <a:rPr lang="fr-FR" sz="800" i="1" kern="0" spc="-20" dirty="0" err="1" smtClean="0">
                <a:latin typeface="Arial Narrow"/>
                <a:cs typeface="Arial Narrow"/>
              </a:rPr>
              <a:t>Dunod</a:t>
            </a:r>
            <a:r>
              <a:rPr lang="fr-FR" sz="800" i="1" kern="0" spc="-20" dirty="0" smtClean="0">
                <a:latin typeface="Arial Narrow"/>
                <a:cs typeface="Arial Narrow"/>
              </a:rPr>
              <a:t>, 1997 • 100 ans de management, </a:t>
            </a:r>
            <a:r>
              <a:rPr lang="fr-FR" sz="800" i="1" kern="0" spc="-20" dirty="0" err="1" smtClean="0">
                <a:latin typeface="Arial Narrow"/>
                <a:cs typeface="Arial Narrow"/>
              </a:rPr>
              <a:t>Dunod</a:t>
            </a:r>
            <a:r>
              <a:rPr lang="fr-FR" sz="800" i="1" kern="0" spc="-20" dirty="0" smtClean="0">
                <a:latin typeface="Arial Narrow"/>
                <a:cs typeface="Arial Narrow"/>
              </a:rPr>
              <a:t>, 2000 • Une fourmi de 18 mètres... ça n'existe pas (avec Ivan </a:t>
            </a:r>
            <a:r>
              <a:rPr lang="fr-FR" sz="800" i="1" kern="0" spc="-20" dirty="0" err="1" smtClean="0">
                <a:latin typeface="Arial Narrow"/>
                <a:cs typeface="Arial Narrow"/>
              </a:rPr>
              <a:t>Gavriloff</a:t>
            </a:r>
            <a:r>
              <a:rPr lang="fr-FR" sz="800" i="1" kern="0" spc="-20" dirty="0" smtClean="0">
                <a:latin typeface="Arial Narrow"/>
                <a:cs typeface="Arial Narrow"/>
              </a:rPr>
              <a:t>), (Prix Manpower 2001) </a:t>
            </a:r>
            <a:r>
              <a:rPr lang="fr-FR" sz="800" i="1" kern="0" spc="-20" dirty="0" err="1" smtClean="0">
                <a:latin typeface="Arial Narrow"/>
                <a:cs typeface="Arial Narrow"/>
              </a:rPr>
              <a:t>Dunod</a:t>
            </a:r>
            <a:r>
              <a:rPr lang="fr-FR" sz="800" i="1" kern="0" spc="-20" dirty="0" smtClean="0">
                <a:latin typeface="Arial Narrow"/>
                <a:cs typeface="Arial Narrow"/>
              </a:rPr>
              <a:t>, 2001 • Conseil d'indiscipline. Du bon usage de la désobéissance, Descartes, 2003 • Stratégie sans complexes, </a:t>
            </a:r>
            <a:r>
              <a:rPr lang="fr-FR" sz="800" i="1" kern="0" spc="-20" dirty="0" err="1" smtClean="0">
                <a:latin typeface="Arial Narrow"/>
                <a:cs typeface="Arial Narrow"/>
              </a:rPr>
              <a:t>Dunod</a:t>
            </a:r>
            <a:r>
              <a:rPr lang="fr-FR" sz="800" i="1" kern="0" spc="-20" dirty="0" smtClean="0">
                <a:latin typeface="Arial Narrow"/>
                <a:cs typeface="Arial Narrow"/>
              </a:rPr>
              <a:t>, 2004 • Péchés capitaux au pays du capital, </a:t>
            </a:r>
            <a:r>
              <a:rPr lang="fr-FR" sz="800" i="1" kern="0" spc="-20" dirty="0" err="1" smtClean="0">
                <a:latin typeface="Arial Narrow"/>
                <a:cs typeface="Arial Narrow"/>
              </a:rPr>
              <a:t>Dunod</a:t>
            </a:r>
            <a:r>
              <a:rPr lang="fr-FR" sz="800" i="1" kern="0" spc="-20" dirty="0" smtClean="0">
                <a:latin typeface="Arial Narrow"/>
                <a:cs typeface="Arial Narrow"/>
              </a:rPr>
              <a:t>, 2006 • Chrétien au travail, </a:t>
            </a:r>
            <a:r>
              <a:rPr lang="fr-FR" sz="800" i="1" kern="0" spc="-20" dirty="0" err="1" smtClean="0">
                <a:latin typeface="Arial Narrow"/>
                <a:cs typeface="Arial Narrow"/>
              </a:rPr>
              <a:t>Desclée</a:t>
            </a:r>
            <a:r>
              <a:rPr lang="fr-FR" sz="800" i="1" kern="0" spc="-20" dirty="0" smtClean="0">
                <a:latin typeface="Arial Narrow"/>
                <a:cs typeface="Arial Narrow"/>
              </a:rPr>
              <a:t> de Brouwer, 2006 • Pourquoi c’est si dur de changer ?, (avec Bernard Jaubert et Philippe Van den </a:t>
            </a:r>
            <a:r>
              <a:rPr lang="fr-FR" sz="800" i="1" kern="0" spc="-20" dirty="0" err="1" smtClean="0">
                <a:latin typeface="Arial Narrow"/>
                <a:cs typeface="Arial Narrow"/>
              </a:rPr>
              <a:t>Bulke</a:t>
            </a:r>
            <a:r>
              <a:rPr lang="fr-FR" sz="800" i="1" kern="0" spc="-20" dirty="0" smtClean="0">
                <a:latin typeface="Arial Narrow"/>
                <a:cs typeface="Arial Narrow"/>
              </a:rPr>
              <a:t>), </a:t>
            </a:r>
            <a:r>
              <a:rPr lang="fr-FR" sz="800" i="1" kern="0" spc="-20" dirty="0" err="1" smtClean="0">
                <a:latin typeface="Arial Narrow"/>
                <a:cs typeface="Arial Narrow"/>
              </a:rPr>
              <a:t>Dunod</a:t>
            </a:r>
            <a:r>
              <a:rPr lang="fr-FR" sz="800" i="1" kern="0" spc="-20" dirty="0" smtClean="0">
                <a:latin typeface="Arial Narrow"/>
                <a:cs typeface="Arial Narrow"/>
              </a:rPr>
              <a:t>, 2007 • Vers l’économie 2.0, du boulon au photon, </a:t>
            </a:r>
            <a:r>
              <a:rPr lang="fr-FR" sz="800" i="1" kern="0" spc="-20" dirty="0" err="1" smtClean="0">
                <a:latin typeface="Arial Narrow"/>
                <a:cs typeface="Arial Narrow"/>
              </a:rPr>
              <a:t>Eyrolles</a:t>
            </a:r>
            <a:r>
              <a:rPr lang="fr-FR" sz="800" i="1" kern="0" spc="-20" dirty="0" smtClean="0">
                <a:latin typeface="Arial Narrow"/>
                <a:cs typeface="Arial Narrow"/>
              </a:rPr>
              <a:t>, 2009 • Le temps des magiciens, Éditions du Pommier, 2010 • Charles de Gaulle, Maxima, 2012.</a:t>
            </a:r>
          </a:p>
        </p:txBody>
      </p:sp>
      <p:sp>
        <p:nvSpPr>
          <p:cNvPr id="7" name="Sous-titre 2"/>
          <p:cNvSpPr txBox="1">
            <a:spLocks/>
          </p:cNvSpPr>
          <p:nvPr/>
        </p:nvSpPr>
        <p:spPr>
          <a:xfrm>
            <a:off x="2862802" y="243688"/>
            <a:ext cx="3080274" cy="457200"/>
          </a:xfrm>
          <a:prstGeom prst="rect">
            <a:avLst/>
          </a:prstGeom>
        </p:spPr>
        <p:txBody>
          <a:bodyPr vert="horz" wrap="square" lIns="91440" tIns="45720" rIns="91440" bIns="45720" rtlCol="0" anchor="ctr" anchorCtr="0">
            <a:noAutofit/>
          </a:bodyPr>
          <a:lstStyle/>
          <a:p>
            <a:pPr lvl="0">
              <a:lnSpc>
                <a:spcPts val="3400"/>
              </a:lnSpc>
              <a:defRPr/>
            </a:pPr>
            <a:r>
              <a:rPr lang="fr-FR" sz="1100" b="1" spc="50" dirty="0" smtClean="0">
                <a:solidFill>
                  <a:srgbClr val="000000"/>
                </a:solidFill>
                <a:latin typeface="Arial Narrow"/>
                <a:cs typeface="Arial Narrow"/>
              </a:rPr>
              <a:t>Bruno </a:t>
            </a:r>
            <a:r>
              <a:rPr lang="fr-FR" sz="1100" b="1" spc="50" dirty="0" err="1" smtClean="0">
                <a:solidFill>
                  <a:srgbClr val="000000"/>
                </a:solidFill>
                <a:latin typeface="Arial Narrow"/>
                <a:cs typeface="Arial Narrow"/>
              </a:rPr>
              <a:t>Jarrosson</a:t>
            </a:r>
            <a:r>
              <a:rPr lang="fr-FR" sz="1100" b="1" spc="50" dirty="0" smtClean="0">
                <a:solidFill>
                  <a:srgbClr val="000000"/>
                </a:solidFill>
                <a:latin typeface="Arial Narrow"/>
                <a:cs typeface="Arial Narrow"/>
              </a:rPr>
              <a:t> : l'auteur</a:t>
            </a:r>
          </a:p>
        </p:txBody>
      </p:sp>
      <p:sp>
        <p:nvSpPr>
          <p:cNvPr id="26" name="Espace réservé du contenu 2"/>
          <p:cNvSpPr txBox="1">
            <a:spLocks/>
          </p:cNvSpPr>
          <p:nvPr/>
        </p:nvSpPr>
        <p:spPr>
          <a:xfrm>
            <a:off x="711198" y="7690986"/>
            <a:ext cx="4585934" cy="1357209"/>
          </a:xfrm>
          <a:prstGeom prst="rect">
            <a:avLst/>
          </a:prstGeom>
        </p:spPr>
        <p:txBody>
          <a:bodyPr vert="horz" wrap="square" lIns="91440" tIns="45720" rIns="91440" bIns="45720" rtlCol="0">
            <a:spAutoFit/>
          </a:bodyPr>
          <a:lstStyle/>
          <a:p>
            <a:pPr lvl="0" algn="just">
              <a:lnSpc>
                <a:spcPts val="1260"/>
              </a:lnSpc>
              <a:spcBef>
                <a:spcPts val="840"/>
              </a:spcBef>
              <a:spcAft>
                <a:spcPts val="600"/>
              </a:spcAft>
            </a:pPr>
            <a:r>
              <a:rPr lang="fr-FR" sz="1000" dirty="0" smtClean="0">
                <a:latin typeface="Arial Narrow"/>
                <a:cs typeface="Arial Narrow"/>
              </a:rPr>
              <a:t>Sollicité par Bruno Jarrosson, l’auteur, Guy Uzan accepte sans hésiter de s'investir</a:t>
            </a:r>
            <a:br>
              <a:rPr lang="fr-FR" sz="1000" dirty="0" smtClean="0">
                <a:latin typeface="Arial Narrow"/>
                <a:cs typeface="Arial Narrow"/>
              </a:rPr>
            </a:br>
            <a:r>
              <a:rPr lang="fr-FR" sz="1000" dirty="0" smtClean="0">
                <a:latin typeface="Arial Narrow"/>
                <a:cs typeface="Arial Narrow"/>
              </a:rPr>
              <a:t>dans  </a:t>
            </a:r>
            <a:r>
              <a:rPr lang="fr-FR" sz="1000" i="1" dirty="0" smtClean="0">
                <a:solidFill>
                  <a:srgbClr val="000000"/>
                </a:solidFill>
                <a:latin typeface="Arial Narrow"/>
                <a:cs typeface="Arial Narrow"/>
              </a:rPr>
              <a:t>Le Chemin des Dames.</a:t>
            </a:r>
            <a:endParaRPr lang="fr-FR" sz="1000" dirty="0" smtClean="0">
              <a:solidFill>
                <a:srgbClr val="000000"/>
              </a:solidFill>
              <a:latin typeface="Arial Narrow"/>
              <a:cs typeface="Arial Narrow"/>
            </a:endParaRPr>
          </a:p>
          <a:p>
            <a:pPr lvl="0" algn="just">
              <a:lnSpc>
                <a:spcPts val="1260"/>
              </a:lnSpc>
              <a:spcBef>
                <a:spcPts val="240"/>
              </a:spcBef>
              <a:spcAft>
                <a:spcPts val="600"/>
              </a:spcAft>
            </a:pPr>
            <a:r>
              <a:rPr lang="fr-FR" sz="900" b="1" i="1" kern="0" spc="20" dirty="0" smtClean="0">
                <a:latin typeface="Arial Narrow"/>
                <a:cs typeface="Arial Narrow"/>
              </a:rPr>
              <a:t>"C’est une pièce sur les paradoxes de l’humain autour de décisions difficiles auxquelles sont quotidiennement confrontés des managers, mais aussi chacun d’entre nous. De plus, le package pédagogique que nous avons réalisé avec Key People, n’a jamais été proposé </a:t>
            </a:r>
            <a:r>
              <a:rPr lang="fr-FR" sz="900" b="1" i="1" kern="0" spc="20" dirty="0" smtClean="0">
                <a:solidFill>
                  <a:srgbClr val="000000"/>
                </a:solidFill>
                <a:latin typeface="Arial Narrow"/>
                <a:cs typeface="Arial Narrow"/>
              </a:rPr>
              <a:t>auparavant </a:t>
            </a:r>
            <a:r>
              <a:rPr lang="fr-FR" sz="900" b="1" i="1" kern="0" spc="20" dirty="0" smtClean="0">
                <a:latin typeface="Arial Narrow"/>
                <a:cs typeface="Arial Narrow"/>
              </a:rPr>
              <a:t>et je suis enthousiasmé par ce challenge. Enfin, cette pièce est à la croisée des chemins entre mon passionnant métier de consultant et ma fervente passion, le théâtre !"</a:t>
            </a:r>
            <a:endParaRPr kumimoji="0" lang="fr-FR" sz="900" b="1" i="1" u="none" strike="noStrike" kern="0" cap="none" spc="20" normalizeH="0" baseline="0" noProof="0" dirty="0" smtClean="0">
              <a:ln>
                <a:noFill/>
              </a:ln>
              <a:solidFill>
                <a:schemeClr val="tx1"/>
              </a:solidFill>
              <a:effectLst/>
              <a:uLnTx/>
              <a:uFillTx/>
              <a:latin typeface="Arial Narrow"/>
              <a:ea typeface="+mn-ea"/>
              <a:cs typeface="Arial Narrow"/>
            </a:endParaRPr>
          </a:p>
        </p:txBody>
      </p:sp>
      <p:sp>
        <p:nvSpPr>
          <p:cNvPr id="27" name="Espace réservé du contenu 2"/>
          <p:cNvSpPr txBox="1">
            <a:spLocks/>
          </p:cNvSpPr>
          <p:nvPr/>
        </p:nvSpPr>
        <p:spPr>
          <a:xfrm>
            <a:off x="2862802" y="844826"/>
            <a:ext cx="3631664" cy="1520074"/>
          </a:xfrm>
          <a:prstGeom prst="rect">
            <a:avLst/>
          </a:prstGeom>
        </p:spPr>
        <p:txBody>
          <a:bodyPr vert="horz" wrap="square" lIns="91440" tIns="45720" rIns="91440" bIns="45720" rtlCol="0">
            <a:spAutoFit/>
          </a:bodyPr>
          <a:lstStyle/>
          <a:p>
            <a:pPr lvl="0" algn="just">
              <a:lnSpc>
                <a:spcPts val="1560"/>
              </a:lnSpc>
              <a:spcBef>
                <a:spcPct val="20000"/>
              </a:spcBef>
              <a:defRPr/>
            </a:pPr>
            <a:r>
              <a:rPr kumimoji="0" lang="fr-FR" sz="1000" b="0" i="0" u="none" strike="noStrike" kern="1200" cap="none" spc="0" normalizeH="0" baseline="0" noProof="0" dirty="0" smtClean="0">
                <a:ln>
                  <a:noFill/>
                </a:ln>
                <a:solidFill>
                  <a:schemeClr val="tx1"/>
                </a:solidFill>
                <a:effectLst/>
                <a:uLnTx/>
                <a:uFillTx/>
                <a:latin typeface="Arial Narrow"/>
                <a:ea typeface="+mn-ea"/>
                <a:cs typeface="Arial Narrow"/>
              </a:rPr>
              <a:t>Bruno </a:t>
            </a:r>
            <a:r>
              <a:rPr kumimoji="0" lang="fr-FR" sz="1000" b="0" i="0" u="none" strike="noStrike" kern="1200" cap="none" spc="0" normalizeH="0" baseline="0" noProof="0" dirty="0" err="1" smtClean="0">
                <a:ln>
                  <a:noFill/>
                </a:ln>
                <a:solidFill>
                  <a:schemeClr val="tx1"/>
                </a:solidFill>
                <a:effectLst/>
                <a:uLnTx/>
                <a:uFillTx/>
                <a:latin typeface="Arial Narrow"/>
                <a:ea typeface="+mn-ea"/>
                <a:cs typeface="Arial Narrow"/>
              </a:rPr>
              <a:t>Jarrosson</a:t>
            </a:r>
            <a:r>
              <a:rPr kumimoji="0" lang="fr-FR" sz="1000" b="0" i="0" u="none" strike="noStrike" kern="1200" cap="none" spc="0" normalizeH="0" baseline="0" noProof="0" dirty="0" smtClean="0">
                <a:ln>
                  <a:noFill/>
                </a:ln>
                <a:solidFill>
                  <a:schemeClr val="tx1"/>
                </a:solidFill>
                <a:effectLst/>
                <a:uLnTx/>
                <a:uFillTx/>
                <a:latin typeface="Arial Narrow"/>
                <a:ea typeface="+mn-ea"/>
                <a:cs typeface="Arial Narrow"/>
              </a:rPr>
              <a:t> est né en 1955. Ingénieur diplômé de </a:t>
            </a:r>
            <a:r>
              <a:rPr kumimoji="0" lang="fr-FR" sz="1000" b="0" i="0" u="none" strike="noStrike" kern="1200" cap="none" spc="0" normalizeH="0" baseline="0" noProof="0" dirty="0" err="1" smtClean="0">
                <a:ln>
                  <a:noFill/>
                </a:ln>
                <a:solidFill>
                  <a:schemeClr val="tx1"/>
                </a:solidFill>
                <a:effectLst/>
                <a:uLnTx/>
                <a:uFillTx/>
                <a:latin typeface="Arial Narrow"/>
                <a:ea typeface="+mn-ea"/>
                <a:cs typeface="Arial Narrow"/>
              </a:rPr>
              <a:t>Supélec</a:t>
            </a:r>
            <a:r>
              <a:rPr kumimoji="0" lang="fr-FR" sz="1000" b="0" i="0" u="none" strike="noStrike" kern="1200" cap="none" spc="0" normalizeH="0" baseline="0" noProof="0" dirty="0" smtClean="0">
                <a:ln>
                  <a:noFill/>
                </a:ln>
                <a:solidFill>
                  <a:schemeClr val="tx1"/>
                </a:solidFill>
                <a:effectLst/>
                <a:uLnTx/>
                <a:uFillTx/>
                <a:latin typeface="Arial Narrow"/>
                <a:ea typeface="+mn-ea"/>
                <a:cs typeface="Arial Narrow"/>
              </a:rPr>
              <a:t>,</a:t>
            </a:r>
            <a:r>
              <a:rPr kumimoji="0" lang="fr-FR" sz="1000" b="0" i="0" u="none" strike="noStrike" kern="1200" cap="none" spc="0" normalizeH="0" noProof="0" dirty="0" smtClean="0">
                <a:ln>
                  <a:noFill/>
                </a:ln>
                <a:solidFill>
                  <a:schemeClr val="tx1"/>
                </a:solidFill>
                <a:effectLst/>
                <a:uLnTx/>
                <a:uFillTx/>
                <a:latin typeface="Arial Narrow"/>
                <a:ea typeface="+mn-ea"/>
                <a:cs typeface="Arial Narrow"/>
              </a:rPr>
              <a:t> i</a:t>
            </a:r>
            <a:r>
              <a:rPr kumimoji="0" lang="fr-FR" sz="1000" b="0" i="0" u="none" strike="noStrike" kern="1200" cap="none" spc="0" normalizeH="0" baseline="0" noProof="0" dirty="0" smtClean="0">
                <a:ln>
                  <a:noFill/>
                </a:ln>
                <a:solidFill>
                  <a:schemeClr val="tx1"/>
                </a:solidFill>
                <a:effectLst/>
                <a:uLnTx/>
                <a:uFillTx/>
                <a:latin typeface="Arial Narrow"/>
                <a:ea typeface="+mn-ea"/>
                <a:cs typeface="Arial Narrow"/>
              </a:rPr>
              <a:t>l a été pendant huit ans ingénieur d'études en électronique et neuf ans Chef de projet à l'Association Progrès du Management (APM). Depuis, il a </a:t>
            </a:r>
            <a:r>
              <a:rPr lang="fr-FR" sz="1000" dirty="0" smtClean="0">
                <a:latin typeface="Arial Narrow"/>
                <a:cs typeface="Arial Narrow"/>
              </a:rPr>
              <a:t>rejoint </a:t>
            </a:r>
            <a:r>
              <a:rPr lang="fr-FR" sz="1000" dirty="0" err="1" smtClean="0">
                <a:latin typeface="Arial Narrow"/>
                <a:cs typeface="Arial Narrow"/>
              </a:rPr>
              <a:t>DMJ-Consultants</a:t>
            </a:r>
            <a:r>
              <a:rPr lang="fr-FR" sz="1000" dirty="0" smtClean="0">
                <a:latin typeface="Arial Narrow"/>
                <a:cs typeface="Arial Narrow"/>
              </a:rPr>
              <a:t> comme </a:t>
            </a:r>
            <a:r>
              <a:rPr kumimoji="0" lang="fr-FR" sz="1000" b="0" i="0" u="none" strike="noStrike" kern="1200" cap="none" spc="0" normalizeH="0" baseline="0" noProof="0" dirty="0" smtClean="0">
                <a:ln>
                  <a:noFill/>
                </a:ln>
                <a:solidFill>
                  <a:schemeClr val="tx1"/>
                </a:solidFill>
                <a:effectLst/>
                <a:uLnTx/>
                <a:uFillTx/>
                <a:latin typeface="Arial Narrow"/>
                <a:ea typeface="+mn-ea"/>
                <a:cs typeface="Arial Narrow"/>
              </a:rPr>
              <a:t>directeur associé en charge du pôle stratégie. Il enseigne la philosophie des sciences à </a:t>
            </a:r>
            <a:r>
              <a:rPr kumimoji="0" lang="fr-FR" sz="1000" b="0" i="0" u="none" strike="noStrike" kern="1200" cap="none" spc="0" normalizeH="0" baseline="0" noProof="0" dirty="0" err="1" smtClean="0">
                <a:ln>
                  <a:noFill/>
                </a:ln>
                <a:solidFill>
                  <a:schemeClr val="tx1"/>
                </a:solidFill>
                <a:effectLst/>
                <a:uLnTx/>
                <a:uFillTx/>
                <a:latin typeface="Arial Narrow"/>
                <a:ea typeface="+mn-ea"/>
                <a:cs typeface="Arial Narrow"/>
              </a:rPr>
              <a:t>Supélec</a:t>
            </a:r>
            <a:r>
              <a:rPr kumimoji="0" lang="fr-FR" sz="1000" b="0" i="0" u="none" strike="noStrike" kern="1200" cap="none" spc="0" normalizeH="0" baseline="0" noProof="0" dirty="0" smtClean="0">
                <a:ln>
                  <a:noFill/>
                </a:ln>
                <a:solidFill>
                  <a:schemeClr val="tx1"/>
                </a:solidFill>
                <a:effectLst/>
                <a:uLnTx/>
                <a:uFillTx/>
                <a:latin typeface="Arial Narrow"/>
                <a:ea typeface="+mn-ea"/>
                <a:cs typeface="Arial Narrow"/>
              </a:rPr>
              <a:t> et la théorie des organisations à Paris IV Sorbonne. Il est auteur ou co-auteur de nombreux ouvrages de management dont certains sont devenus des best-sellers.</a:t>
            </a:r>
            <a:endParaRPr kumimoji="0" lang="fr-FR" sz="800" b="0" i="0" u="none" strike="noStrike" kern="1200" cap="none" spc="0" normalizeH="0" baseline="0" noProof="0" dirty="0" smtClean="0">
              <a:ln>
                <a:noFill/>
              </a:ln>
              <a:solidFill>
                <a:schemeClr val="tx1"/>
              </a:solidFill>
              <a:effectLst/>
              <a:uLnTx/>
              <a:uFillTx/>
              <a:latin typeface="Arial Narrow"/>
              <a:ea typeface="+mn-ea"/>
              <a:cs typeface="Arial Narrow"/>
            </a:endParaRPr>
          </a:p>
        </p:txBody>
      </p:sp>
      <p:sp>
        <p:nvSpPr>
          <p:cNvPr id="10" name="Sous-titre 2"/>
          <p:cNvSpPr txBox="1">
            <a:spLocks/>
          </p:cNvSpPr>
          <p:nvPr/>
        </p:nvSpPr>
        <p:spPr>
          <a:xfrm>
            <a:off x="4191000" y="4064668"/>
            <a:ext cx="2324364" cy="461665"/>
          </a:xfrm>
          <a:prstGeom prst="rect">
            <a:avLst/>
          </a:prstGeom>
        </p:spPr>
        <p:txBody>
          <a:bodyPr vert="horz" wrap="square" lIns="91440" tIns="45720" rIns="91440" bIns="45720" rtlCol="0" anchor="ctr" anchorCtr="0">
            <a:spAutoFit/>
          </a:bodyPr>
          <a:lstStyle/>
          <a:p>
            <a:pPr lvl="0">
              <a:lnSpc>
                <a:spcPts val="1400"/>
              </a:lnSpc>
              <a:defRPr/>
            </a:pPr>
            <a:r>
              <a:rPr lang="fr-FR" sz="1100" b="1" spc="50" dirty="0" smtClean="0">
                <a:solidFill>
                  <a:srgbClr val="000000"/>
                </a:solidFill>
                <a:latin typeface="Arial Narrow"/>
                <a:cs typeface="Arial Narrow"/>
              </a:rPr>
              <a:t>Guy Uzan : le directeur </a:t>
            </a:r>
            <a:r>
              <a:rPr lang="fr-FR" sz="1100" b="1" spc="30" dirty="0" smtClean="0">
                <a:solidFill>
                  <a:srgbClr val="000000"/>
                </a:solidFill>
                <a:latin typeface="Arial Narrow"/>
                <a:cs typeface="Arial Narrow"/>
              </a:rPr>
              <a:t>artistique</a:t>
            </a:r>
            <a:br>
              <a:rPr lang="fr-FR" sz="1100" b="1" spc="30" dirty="0" smtClean="0">
                <a:solidFill>
                  <a:srgbClr val="000000"/>
                </a:solidFill>
                <a:latin typeface="Arial Narrow"/>
                <a:cs typeface="Arial Narrow"/>
              </a:rPr>
            </a:br>
            <a:r>
              <a:rPr lang="fr-FR" sz="1100" b="1" spc="30" dirty="0" smtClean="0">
                <a:solidFill>
                  <a:srgbClr val="000000"/>
                </a:solidFill>
                <a:latin typeface="Arial Narrow"/>
                <a:cs typeface="Arial Narrow"/>
              </a:rPr>
              <a:t>et producteur associé</a:t>
            </a:r>
          </a:p>
        </p:txBody>
      </p:sp>
      <p:sp>
        <p:nvSpPr>
          <p:cNvPr id="11" name="Espace réservé du contenu 2"/>
          <p:cNvSpPr txBox="1">
            <a:spLocks/>
          </p:cNvSpPr>
          <p:nvPr/>
        </p:nvSpPr>
        <p:spPr>
          <a:xfrm>
            <a:off x="4191000" y="4486185"/>
            <a:ext cx="2324364" cy="3068361"/>
          </a:xfrm>
          <a:prstGeom prst="rect">
            <a:avLst/>
          </a:prstGeom>
        </p:spPr>
        <p:txBody>
          <a:bodyPr vert="horz" wrap="square" lIns="91440" tIns="45720" rIns="91440" bIns="45720" rtlCol="0">
            <a:spAutoFit/>
          </a:bodyPr>
          <a:lstStyle/>
          <a:p>
            <a:pPr lvl="0" algn="just">
              <a:lnSpc>
                <a:spcPts val="1360"/>
              </a:lnSpc>
              <a:spcBef>
                <a:spcPct val="20000"/>
              </a:spcBef>
              <a:spcAft>
                <a:spcPts val="600"/>
              </a:spcAft>
            </a:pPr>
            <a:r>
              <a:rPr lang="fr-FR" sz="1000" dirty="0" smtClean="0">
                <a:solidFill>
                  <a:srgbClr val="000000"/>
                </a:solidFill>
                <a:latin typeface="Arial Narrow"/>
                <a:cs typeface="Arial Narrow"/>
              </a:rPr>
              <a:t>Guy Uzan est né en 1950. Son métier ? Consultant en management et en communication depuis vingt-cinq ans. </a:t>
            </a:r>
            <a:br>
              <a:rPr lang="fr-FR" sz="1000" dirty="0" smtClean="0">
                <a:solidFill>
                  <a:srgbClr val="000000"/>
                </a:solidFill>
                <a:latin typeface="Arial Narrow"/>
                <a:cs typeface="Arial Narrow"/>
              </a:rPr>
            </a:br>
            <a:r>
              <a:rPr lang="fr-FR" sz="1000" dirty="0" smtClean="0">
                <a:solidFill>
                  <a:srgbClr val="000000"/>
                </a:solidFill>
                <a:latin typeface="Arial Narrow"/>
                <a:cs typeface="Arial Narrow"/>
              </a:rPr>
              <a:t>Il a formé, accompagné et conseillé plus de </a:t>
            </a:r>
            <a:r>
              <a:rPr lang="fr-FR" sz="1000" dirty="0" smtClean="0">
                <a:solidFill>
                  <a:srgbClr val="000000"/>
                </a:solidFill>
                <a:latin typeface="Arial Narrow"/>
                <a:cs typeface="Arial Narrow"/>
              </a:rPr>
              <a:t> 28 000 </a:t>
            </a:r>
            <a:r>
              <a:rPr lang="fr-FR" sz="1000" dirty="0" smtClean="0">
                <a:solidFill>
                  <a:srgbClr val="000000"/>
                </a:solidFill>
                <a:latin typeface="Arial Narrow"/>
                <a:cs typeface="Arial Narrow"/>
              </a:rPr>
              <a:t>managers et acteurs commerciaux, notamment dans l’industrie, les services et la grande distribution. </a:t>
            </a:r>
            <a:endParaRPr lang="fr-FR" sz="1000" dirty="0" smtClean="0">
              <a:solidFill>
                <a:srgbClr val="FF0000"/>
              </a:solidFill>
              <a:latin typeface="Arial Narrow"/>
              <a:cs typeface="Arial Narrow"/>
            </a:endParaRPr>
          </a:p>
          <a:p>
            <a:pPr lvl="0" algn="just">
              <a:lnSpc>
                <a:spcPts val="1360"/>
              </a:lnSpc>
              <a:spcBef>
                <a:spcPct val="20000"/>
              </a:spcBef>
              <a:spcAft>
                <a:spcPts val="600"/>
              </a:spcAft>
            </a:pPr>
            <a:r>
              <a:rPr lang="fr-FR" sz="1000" dirty="0" smtClean="0">
                <a:latin typeface="Arial Narrow"/>
                <a:cs typeface="Arial Narrow"/>
              </a:rPr>
              <a:t>Sa fervente passion ? La mise en scène théâtrale. Passionné par « les Ressources de l’Humain », il a réalisé et/ou joué dans des films pédagogiques sur la communication et sur le management. Il a joué dans et/ou a </a:t>
            </a:r>
            <a:r>
              <a:rPr lang="fr-FR" sz="1000" dirty="0" err="1" smtClean="0">
                <a:latin typeface="Arial Narrow"/>
                <a:cs typeface="Arial Narrow"/>
              </a:rPr>
              <a:t>co-mis</a:t>
            </a:r>
            <a:r>
              <a:rPr lang="fr-FR" sz="1000" dirty="0" smtClean="0">
                <a:latin typeface="Arial Narrow"/>
                <a:cs typeface="Arial Narrow"/>
              </a:rPr>
              <a:t> en scène des pièces de Michel de Ghelderode, Eugène Ionesco, Yves Navarre, Jean Tardieu, Jean Cocteau, Raymond </a:t>
            </a:r>
            <a:r>
              <a:rPr lang="fr-FR" sz="1000" dirty="0" err="1" smtClean="0">
                <a:latin typeface="Arial Narrow"/>
                <a:cs typeface="Arial Narrow"/>
              </a:rPr>
              <a:t>Cousse</a:t>
            </a:r>
            <a:r>
              <a:rPr lang="fr-FR" sz="1000" dirty="0" smtClean="0">
                <a:latin typeface="Arial Narrow"/>
                <a:cs typeface="Arial Narrow"/>
              </a:rPr>
              <a:t>, Jean-Claude </a:t>
            </a:r>
            <a:r>
              <a:rPr lang="fr-FR" sz="1000" dirty="0" err="1" smtClean="0">
                <a:latin typeface="Arial Narrow"/>
                <a:cs typeface="Arial Narrow"/>
              </a:rPr>
              <a:t>Grimberg</a:t>
            </a:r>
            <a:r>
              <a:rPr lang="fr-FR" sz="1000" dirty="0" smtClean="0">
                <a:latin typeface="Arial Narrow"/>
                <a:cs typeface="Arial Narrow"/>
              </a:rPr>
              <a:t>.</a:t>
            </a:r>
            <a:endParaRPr lang="fr-FR" sz="1000" b="1" i="1" dirty="0" smtClean="0">
              <a:latin typeface="Arial Narrow"/>
              <a:cs typeface="Arial Narrow"/>
            </a:endParaRPr>
          </a:p>
        </p:txBody>
      </p:sp>
      <p:pic>
        <p:nvPicPr>
          <p:cNvPr id="15" name="Image 14" descr="Soldats p5.png"/>
          <p:cNvPicPr>
            <a:picLocks noChangeAspect="1"/>
          </p:cNvPicPr>
          <p:nvPr/>
        </p:nvPicPr>
        <p:blipFill>
          <a:blip r:embed="rId2"/>
          <a:stretch>
            <a:fillRect/>
          </a:stretch>
        </p:blipFill>
        <p:spPr>
          <a:xfrm>
            <a:off x="-44093" y="5467374"/>
            <a:ext cx="3971039" cy="1740042"/>
          </a:xfrm>
          <a:prstGeom prst="rect">
            <a:avLst/>
          </a:prstGeom>
        </p:spPr>
      </p:pic>
      <p:pic>
        <p:nvPicPr>
          <p:cNvPr id="13" name="Image 12" descr="Jarrosson.jpg"/>
          <p:cNvPicPr>
            <a:picLocks noChangeAspect="1"/>
          </p:cNvPicPr>
          <p:nvPr/>
        </p:nvPicPr>
        <p:blipFill>
          <a:blip r:embed="rId3"/>
          <a:stretch>
            <a:fillRect/>
          </a:stretch>
        </p:blipFill>
        <p:spPr>
          <a:xfrm>
            <a:off x="1860326" y="969343"/>
            <a:ext cx="902148" cy="1353222"/>
          </a:xfrm>
          <a:prstGeom prst="rect">
            <a:avLst/>
          </a:prstGeom>
        </p:spPr>
      </p:pic>
      <p:pic>
        <p:nvPicPr>
          <p:cNvPr id="14" name="Image 13" descr="Guy Uzan p5.jpg"/>
          <p:cNvPicPr>
            <a:picLocks noChangeAspect="1"/>
          </p:cNvPicPr>
          <p:nvPr/>
        </p:nvPicPr>
        <p:blipFill>
          <a:blip r:embed="rId4"/>
          <a:stretch>
            <a:fillRect/>
          </a:stretch>
        </p:blipFill>
        <p:spPr>
          <a:xfrm>
            <a:off x="5410200" y="7690986"/>
            <a:ext cx="1008063" cy="121921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0" name="Rectangle 9"/>
          <p:cNvSpPr/>
          <p:nvPr/>
        </p:nvSpPr>
        <p:spPr>
          <a:xfrm>
            <a:off x="0" y="1405467"/>
            <a:ext cx="5505450" cy="2024305"/>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Sous-titre 2"/>
          <p:cNvSpPr txBox="1">
            <a:spLocks/>
          </p:cNvSpPr>
          <p:nvPr/>
        </p:nvSpPr>
        <p:spPr>
          <a:xfrm>
            <a:off x="1583133" y="304686"/>
            <a:ext cx="4648855" cy="261333"/>
          </a:xfrm>
          <a:prstGeom prst="rect">
            <a:avLst/>
          </a:prstGeom>
        </p:spPr>
        <p:txBody>
          <a:bodyPr vert="horz" wrap="square" lIns="91440" tIns="45720" rIns="91440" bIns="45720" rtlCol="0" anchor="b" anchorCtr="0">
            <a:noAutofit/>
          </a:bodyPr>
          <a:lstStyle/>
          <a:p>
            <a:pPr lvl="0">
              <a:lnSpc>
                <a:spcPts val="1800"/>
              </a:lnSpc>
              <a:defRPr/>
            </a:pPr>
            <a:r>
              <a:rPr lang="fr-FR" sz="1100" b="1" spc="50" dirty="0" smtClean="0">
                <a:solidFill>
                  <a:srgbClr val="000000"/>
                </a:solidFill>
                <a:latin typeface="Arial Narrow"/>
                <a:cs typeface="Arial Narrow"/>
              </a:rPr>
              <a:t>Yves </a:t>
            </a:r>
            <a:r>
              <a:rPr lang="fr-FR" sz="1100" b="1" spc="50" dirty="0" err="1" smtClean="0">
                <a:solidFill>
                  <a:srgbClr val="000000"/>
                </a:solidFill>
                <a:latin typeface="Arial Narrow"/>
                <a:cs typeface="Arial Narrow"/>
              </a:rPr>
              <a:t>Carlevaris</a:t>
            </a:r>
            <a:r>
              <a:rPr lang="fr-FR" sz="1100" b="1" spc="50" dirty="0" smtClean="0">
                <a:solidFill>
                  <a:srgbClr val="000000"/>
                </a:solidFill>
                <a:latin typeface="Arial Narrow"/>
                <a:cs typeface="Arial Narrow"/>
              </a:rPr>
              <a:t> : le metteur en scène</a:t>
            </a:r>
          </a:p>
        </p:txBody>
      </p:sp>
      <p:sp>
        <p:nvSpPr>
          <p:cNvPr id="13" name="Espace réservé du contenu 2"/>
          <p:cNvSpPr txBox="1">
            <a:spLocks/>
          </p:cNvSpPr>
          <p:nvPr/>
        </p:nvSpPr>
        <p:spPr>
          <a:xfrm>
            <a:off x="439739" y="629633"/>
            <a:ext cx="2809874" cy="3755729"/>
          </a:xfrm>
          <a:prstGeom prst="rect">
            <a:avLst/>
          </a:prstGeom>
          <a:noFill/>
          <a:ln>
            <a:noFill/>
          </a:ln>
        </p:spPr>
        <p:txBody>
          <a:bodyPr vert="horz" wrap="square" lIns="91440" tIns="45720" rIns="91440" bIns="45720" rtlCol="0">
            <a:spAutoFit/>
          </a:bodyPr>
          <a:lstStyle/>
          <a:p>
            <a:pPr marL="1168400" algn="just" defTabSz="261938">
              <a:lnSpc>
                <a:spcPts val="1400"/>
              </a:lnSpc>
              <a:spcAft>
                <a:spcPts val="600"/>
              </a:spcAft>
            </a:pPr>
            <a:r>
              <a:rPr lang="fr-FR" sz="1000" dirty="0" smtClean="0">
                <a:solidFill>
                  <a:srgbClr val="000000"/>
                </a:solidFill>
                <a:latin typeface="Arial Narrow"/>
                <a:cs typeface="Arial Narrow"/>
              </a:rPr>
              <a:t>Parallèlement au </a:t>
            </a:r>
            <a:r>
              <a:rPr lang="fr-FR" sz="1000" i="1" dirty="0" smtClean="0">
                <a:solidFill>
                  <a:srgbClr val="000000"/>
                </a:solidFill>
                <a:latin typeface="Arial Narrow"/>
                <a:cs typeface="Arial Narrow"/>
              </a:rPr>
              <a:t>Chemin des Dames</a:t>
            </a:r>
            <a:r>
              <a:rPr lang="fr-FR" sz="1000" dirty="0" smtClean="0">
                <a:solidFill>
                  <a:srgbClr val="000000"/>
                </a:solidFill>
                <a:latin typeface="Arial Narrow"/>
                <a:cs typeface="Arial Narrow"/>
              </a:rPr>
              <a:t>, Yves </a:t>
            </a:r>
            <a:r>
              <a:rPr lang="fr-FR" sz="1000" dirty="0" err="1" smtClean="0">
                <a:solidFill>
                  <a:srgbClr val="000000"/>
                </a:solidFill>
                <a:latin typeface="Arial Narrow"/>
                <a:cs typeface="Arial Narrow"/>
              </a:rPr>
              <a:t>Carlevaris</a:t>
            </a:r>
            <a:r>
              <a:rPr lang="fr-FR" sz="1000" dirty="0" smtClean="0">
                <a:solidFill>
                  <a:srgbClr val="000000"/>
                </a:solidFill>
                <a:latin typeface="Arial Narrow"/>
                <a:cs typeface="Arial Narrow"/>
              </a:rPr>
              <a:t> a mis en scène le spectacle du Grand Orchestre du </a:t>
            </a:r>
            <a:r>
              <a:rPr lang="fr-FR" sz="1000" dirty="0" err="1" smtClean="0">
                <a:solidFill>
                  <a:srgbClr val="000000"/>
                </a:solidFill>
                <a:latin typeface="Arial Narrow"/>
                <a:cs typeface="Arial Narrow"/>
              </a:rPr>
              <a:t>Splendid</a:t>
            </a:r>
            <a:r>
              <a:rPr lang="fr-FR" sz="1000" dirty="0" smtClean="0">
                <a:solidFill>
                  <a:srgbClr val="000000"/>
                </a:solidFill>
                <a:latin typeface="Arial Narrow"/>
                <a:cs typeface="Arial Narrow"/>
              </a:rPr>
              <a:t> au Casino de Paris. Il met également en scène : </a:t>
            </a:r>
            <a:r>
              <a:rPr lang="fr-FR" sz="1000" i="1" dirty="0" smtClean="0">
                <a:solidFill>
                  <a:srgbClr val="000000"/>
                </a:solidFill>
                <a:latin typeface="Arial Narrow"/>
                <a:cs typeface="Arial Narrow"/>
              </a:rPr>
              <a:t>Jules Renard </a:t>
            </a:r>
            <a:r>
              <a:rPr lang="fr-FR" sz="1000" dirty="0" smtClean="0">
                <a:solidFill>
                  <a:srgbClr val="000000"/>
                </a:solidFill>
                <a:latin typeface="Arial Narrow"/>
                <a:cs typeface="Arial Narrow"/>
              </a:rPr>
              <a:t>au Théâtre de </a:t>
            </a:r>
            <a:r>
              <a:rPr lang="fr-FR" sz="1000" dirty="0" err="1" smtClean="0">
                <a:solidFill>
                  <a:srgbClr val="000000"/>
                </a:solidFill>
                <a:latin typeface="Arial Narrow"/>
                <a:cs typeface="Arial Narrow"/>
              </a:rPr>
              <a:t>Charenton</a:t>
            </a:r>
            <a:r>
              <a:rPr lang="fr-FR" sz="1000" dirty="0" smtClean="0">
                <a:solidFill>
                  <a:srgbClr val="000000"/>
                </a:solidFill>
                <a:latin typeface="Arial Narrow"/>
                <a:cs typeface="Arial Narrow"/>
              </a:rPr>
              <a:t> pour la compagnie Art Média et Création, </a:t>
            </a:r>
            <a:r>
              <a:rPr lang="fr-FR" sz="1000" i="1" dirty="0" smtClean="0">
                <a:solidFill>
                  <a:srgbClr val="000000"/>
                </a:solidFill>
                <a:latin typeface="Arial Narrow"/>
                <a:cs typeface="Arial Narrow"/>
              </a:rPr>
              <a:t>Maupassant </a:t>
            </a:r>
            <a:r>
              <a:rPr lang="fr-FR" sz="1000" dirty="0" smtClean="0">
                <a:solidFill>
                  <a:srgbClr val="000000"/>
                </a:solidFill>
                <a:latin typeface="Arial Narrow"/>
                <a:cs typeface="Arial Narrow"/>
              </a:rPr>
              <a:t>qui s’est joué le 27 octobre 2011 au théâtre Princesse Grâce à Monaco. </a:t>
            </a:r>
            <a:r>
              <a:rPr lang="fr-FR" sz="1000" i="1" dirty="0" smtClean="0">
                <a:solidFill>
                  <a:srgbClr val="000000"/>
                </a:solidFill>
                <a:latin typeface="Arial Narrow"/>
                <a:cs typeface="Arial Narrow"/>
              </a:rPr>
              <a:t>La Maison d’Os </a:t>
            </a:r>
            <a:r>
              <a:rPr lang="fr-FR" sz="1000" dirty="0" smtClean="0">
                <a:solidFill>
                  <a:srgbClr val="000000"/>
                </a:solidFill>
                <a:latin typeface="Arial Narrow"/>
                <a:cs typeface="Arial Narrow"/>
              </a:rPr>
              <a:t>de Roland </a:t>
            </a:r>
            <a:r>
              <a:rPr lang="fr-FR" sz="1000" dirty="0" err="1" smtClean="0">
                <a:solidFill>
                  <a:srgbClr val="000000"/>
                </a:solidFill>
                <a:latin typeface="Arial Narrow"/>
                <a:cs typeface="Arial Narrow"/>
              </a:rPr>
              <a:t>Dubillard</a:t>
            </a:r>
            <a:r>
              <a:rPr lang="fr-FR" sz="1000" dirty="0" smtClean="0">
                <a:solidFill>
                  <a:srgbClr val="000000"/>
                </a:solidFill>
                <a:latin typeface="Arial Narrow"/>
                <a:cs typeface="Arial Narrow"/>
              </a:rPr>
              <a:t> (Avignon).</a:t>
            </a:r>
          </a:p>
          <a:p>
            <a:pPr algn="just" defTabSz="261938">
              <a:lnSpc>
                <a:spcPts val="1400"/>
              </a:lnSpc>
              <a:spcAft>
                <a:spcPts val="600"/>
              </a:spcAft>
            </a:pPr>
            <a:r>
              <a:rPr lang="fr-FR" sz="1000" dirty="0" smtClean="0">
                <a:solidFill>
                  <a:srgbClr val="000000"/>
                </a:solidFill>
                <a:latin typeface="Arial Narrow"/>
                <a:cs typeface="Arial Narrow"/>
              </a:rPr>
              <a:t>Co-directeur du Théâtre des 400 Coups, puis du Théâtre de Dix Heures, il crée : </a:t>
            </a:r>
            <a:r>
              <a:rPr lang="fr-FR" sz="1000" i="1" dirty="0" smtClean="0">
                <a:solidFill>
                  <a:srgbClr val="000000"/>
                </a:solidFill>
                <a:latin typeface="Arial Narrow"/>
                <a:cs typeface="Arial Narrow"/>
              </a:rPr>
              <a:t>Labiche </a:t>
            </a:r>
            <a:r>
              <a:rPr lang="fr-FR" sz="1000" dirty="0" smtClean="0">
                <a:solidFill>
                  <a:srgbClr val="000000"/>
                </a:solidFill>
                <a:latin typeface="Arial Narrow"/>
                <a:cs typeface="Arial Narrow"/>
              </a:rPr>
              <a:t>avec Bernard Campan, Yvan Burger, Jean Loup </a:t>
            </a:r>
            <a:r>
              <a:rPr lang="fr-FR" sz="1000" dirty="0" err="1" smtClean="0">
                <a:solidFill>
                  <a:srgbClr val="000000"/>
                </a:solidFill>
                <a:latin typeface="Arial Narrow"/>
                <a:cs typeface="Arial Narrow"/>
              </a:rPr>
              <a:t>Horwitz</a:t>
            </a:r>
            <a:r>
              <a:rPr lang="fr-FR" sz="1000" dirty="0" smtClean="0">
                <a:solidFill>
                  <a:srgbClr val="000000"/>
                </a:solidFill>
                <a:latin typeface="Arial Narrow"/>
                <a:cs typeface="Arial Narrow"/>
              </a:rPr>
              <a:t> etc.  - </a:t>
            </a:r>
            <a:r>
              <a:rPr lang="fr-FR" sz="1000" i="1" dirty="0" smtClean="0">
                <a:solidFill>
                  <a:srgbClr val="000000"/>
                </a:solidFill>
                <a:latin typeface="Arial Narrow"/>
                <a:cs typeface="Arial Narrow"/>
              </a:rPr>
              <a:t>Roland </a:t>
            </a:r>
            <a:r>
              <a:rPr lang="fr-FR" sz="1000" i="1" dirty="0" err="1" smtClean="0">
                <a:solidFill>
                  <a:srgbClr val="000000"/>
                </a:solidFill>
                <a:latin typeface="Arial Narrow"/>
                <a:cs typeface="Arial Narrow"/>
              </a:rPr>
              <a:t>Dubillard</a:t>
            </a:r>
            <a:r>
              <a:rPr lang="fr-FR" sz="1000" i="1" dirty="0" smtClean="0">
                <a:solidFill>
                  <a:srgbClr val="000000"/>
                </a:solidFill>
                <a:latin typeface="Arial Narrow"/>
                <a:cs typeface="Arial Narrow"/>
              </a:rPr>
              <a:t> </a:t>
            </a:r>
            <a:r>
              <a:rPr lang="fr-FR" sz="1000" dirty="0" smtClean="0">
                <a:solidFill>
                  <a:srgbClr val="000000"/>
                </a:solidFill>
                <a:latin typeface="Arial Narrow"/>
                <a:cs typeface="Arial Narrow"/>
              </a:rPr>
              <a:t>avec Pierre </a:t>
            </a:r>
            <a:r>
              <a:rPr lang="fr-FR" sz="1000" dirty="0" err="1" smtClean="0">
                <a:solidFill>
                  <a:srgbClr val="000000"/>
                </a:solidFill>
                <a:latin typeface="Arial Narrow"/>
                <a:cs typeface="Arial Narrow"/>
              </a:rPr>
              <a:t>Aknine</a:t>
            </a:r>
            <a:r>
              <a:rPr lang="fr-FR" sz="1000" dirty="0" smtClean="0">
                <a:solidFill>
                  <a:srgbClr val="000000"/>
                </a:solidFill>
                <a:latin typeface="Arial Narrow"/>
                <a:cs typeface="Arial Narrow"/>
              </a:rPr>
              <a:t> - </a:t>
            </a:r>
            <a:r>
              <a:rPr lang="fr-FR" sz="1000" i="1" dirty="0" smtClean="0">
                <a:solidFill>
                  <a:srgbClr val="000000"/>
                </a:solidFill>
                <a:latin typeface="Arial Narrow"/>
                <a:cs typeface="Arial Narrow"/>
              </a:rPr>
              <a:t>René Guitton </a:t>
            </a:r>
            <a:r>
              <a:rPr lang="fr-FR" sz="1000" dirty="0" smtClean="0">
                <a:solidFill>
                  <a:srgbClr val="000000"/>
                </a:solidFill>
                <a:latin typeface="Arial Narrow"/>
                <a:cs typeface="Arial Narrow"/>
              </a:rPr>
              <a:t>avec Angelo Bardi et Pierre </a:t>
            </a:r>
            <a:r>
              <a:rPr lang="fr-FR" sz="1000" dirty="0" err="1" smtClean="0">
                <a:solidFill>
                  <a:srgbClr val="000000"/>
                </a:solidFill>
                <a:latin typeface="Arial Narrow"/>
                <a:cs typeface="Arial Narrow"/>
              </a:rPr>
              <a:t>Aknine</a:t>
            </a:r>
            <a:r>
              <a:rPr lang="fr-FR" sz="1000" dirty="0" smtClean="0">
                <a:solidFill>
                  <a:srgbClr val="000000"/>
                </a:solidFill>
                <a:latin typeface="Arial Narrow"/>
                <a:cs typeface="Arial Narrow"/>
              </a:rPr>
              <a:t> - </a:t>
            </a:r>
            <a:r>
              <a:rPr lang="fr-FR" sz="1000" i="1" dirty="0" smtClean="0">
                <a:solidFill>
                  <a:srgbClr val="000000"/>
                </a:solidFill>
                <a:latin typeface="Arial Narrow"/>
                <a:cs typeface="Arial Narrow"/>
              </a:rPr>
              <a:t>Danielle </a:t>
            </a:r>
            <a:r>
              <a:rPr lang="fr-FR" sz="1000" i="1" dirty="0" err="1" smtClean="0">
                <a:solidFill>
                  <a:srgbClr val="000000"/>
                </a:solidFill>
                <a:latin typeface="Arial Narrow"/>
                <a:cs typeface="Arial Narrow"/>
              </a:rPr>
              <a:t>Vezolles</a:t>
            </a:r>
            <a:r>
              <a:rPr lang="fr-FR" sz="1000" i="1" dirty="0" smtClean="0">
                <a:solidFill>
                  <a:srgbClr val="000000"/>
                </a:solidFill>
                <a:latin typeface="Arial Narrow"/>
                <a:cs typeface="Arial Narrow"/>
              </a:rPr>
              <a:t>, Nadine </a:t>
            </a:r>
            <a:r>
              <a:rPr lang="fr-FR" sz="1000" i="1" dirty="0" err="1" smtClean="0">
                <a:solidFill>
                  <a:srgbClr val="000000"/>
                </a:solidFill>
                <a:latin typeface="Arial Narrow"/>
                <a:cs typeface="Arial Narrow"/>
              </a:rPr>
              <a:t>Sautel</a:t>
            </a:r>
            <a:r>
              <a:rPr lang="fr-FR" sz="1000" i="1" dirty="0" smtClean="0">
                <a:solidFill>
                  <a:srgbClr val="000000"/>
                </a:solidFill>
                <a:latin typeface="Arial Narrow"/>
                <a:cs typeface="Arial Narrow"/>
              </a:rPr>
              <a:t> </a:t>
            </a:r>
            <a:r>
              <a:rPr lang="fr-FR" sz="1000" dirty="0" smtClean="0">
                <a:solidFill>
                  <a:srgbClr val="000000"/>
                </a:solidFill>
                <a:latin typeface="Arial Narrow"/>
                <a:cs typeface="Arial Narrow"/>
              </a:rPr>
              <a:t>(avec le concours des éditions Laffont), une revue littéraire pour</a:t>
            </a:r>
          </a:p>
        </p:txBody>
      </p:sp>
      <p:sp>
        <p:nvSpPr>
          <p:cNvPr id="14" name="Espace réservé du contenu 2"/>
          <p:cNvSpPr txBox="1">
            <a:spLocks/>
          </p:cNvSpPr>
          <p:nvPr/>
        </p:nvSpPr>
        <p:spPr>
          <a:xfrm>
            <a:off x="3605214" y="629633"/>
            <a:ext cx="2813050" cy="3447953"/>
          </a:xfrm>
          <a:prstGeom prst="rect">
            <a:avLst/>
          </a:prstGeom>
          <a:noFill/>
          <a:ln>
            <a:noFill/>
          </a:ln>
        </p:spPr>
        <p:txBody>
          <a:bodyPr vert="horz" wrap="square" lIns="91440" tIns="45720" rIns="91440" bIns="45720" rtlCol="0">
            <a:spAutoFit/>
          </a:bodyPr>
          <a:lstStyle/>
          <a:p>
            <a:pPr algn="just">
              <a:lnSpc>
                <a:spcPts val="1400"/>
              </a:lnSpc>
              <a:spcAft>
                <a:spcPts val="600"/>
              </a:spcAft>
            </a:pPr>
            <a:r>
              <a:rPr lang="fr-FR" sz="1000" dirty="0" smtClean="0">
                <a:solidFill>
                  <a:srgbClr val="000000"/>
                </a:solidFill>
                <a:latin typeface="Arial Narrow"/>
                <a:cs typeface="Arial Narrow"/>
              </a:rPr>
              <a:t>le centenaire des </a:t>
            </a:r>
            <a:r>
              <a:rPr lang="fr-FR" sz="1000" i="1" dirty="0" smtClean="0">
                <a:solidFill>
                  <a:srgbClr val="000000"/>
                </a:solidFill>
                <a:latin typeface="Arial Narrow"/>
                <a:cs typeface="Arial Narrow"/>
              </a:rPr>
              <a:t>Dix Heures </a:t>
            </a:r>
            <a:r>
              <a:rPr lang="fr-FR" sz="1000" dirty="0" smtClean="0">
                <a:solidFill>
                  <a:srgbClr val="000000"/>
                </a:solidFill>
                <a:latin typeface="Arial Narrow"/>
                <a:cs typeface="Arial Narrow"/>
              </a:rPr>
              <a:t>avec Cerise, Didier Pain, James </a:t>
            </a:r>
            <a:r>
              <a:rPr lang="fr-FR" sz="1000" dirty="0" err="1" smtClean="0">
                <a:solidFill>
                  <a:srgbClr val="000000"/>
                </a:solidFill>
                <a:latin typeface="Arial Narrow"/>
                <a:cs typeface="Arial Narrow"/>
              </a:rPr>
              <a:t>Hodges</a:t>
            </a:r>
            <a:r>
              <a:rPr lang="fr-FR" sz="1000" dirty="0" smtClean="0">
                <a:solidFill>
                  <a:srgbClr val="000000"/>
                </a:solidFill>
                <a:latin typeface="Arial Narrow"/>
                <a:cs typeface="Arial Narrow"/>
              </a:rPr>
              <a:t> etc. - </a:t>
            </a:r>
            <a:r>
              <a:rPr lang="fr-FR" sz="1000" i="1" dirty="0" smtClean="0">
                <a:solidFill>
                  <a:srgbClr val="000000"/>
                </a:solidFill>
                <a:latin typeface="Arial Narrow"/>
                <a:cs typeface="Arial Narrow"/>
              </a:rPr>
              <a:t>Guillaume Apollinaire </a:t>
            </a:r>
            <a:r>
              <a:rPr lang="fr-FR" sz="1000" dirty="0" smtClean="0">
                <a:solidFill>
                  <a:srgbClr val="000000"/>
                </a:solidFill>
                <a:latin typeface="Arial Narrow"/>
                <a:cs typeface="Arial Narrow"/>
              </a:rPr>
              <a:t>avec Bruno Allain et Michèle Ulrich - </a:t>
            </a:r>
            <a:r>
              <a:rPr lang="fr-FR" sz="1000" i="1" dirty="0" smtClean="0">
                <a:solidFill>
                  <a:srgbClr val="000000"/>
                </a:solidFill>
                <a:latin typeface="Arial Narrow"/>
                <a:cs typeface="Arial Narrow"/>
              </a:rPr>
              <a:t>Villiers de l’Isle </a:t>
            </a:r>
            <a:r>
              <a:rPr lang="fr-FR" sz="1000" i="1" dirty="0" err="1" smtClean="0">
                <a:solidFill>
                  <a:srgbClr val="000000"/>
                </a:solidFill>
                <a:latin typeface="Arial Narrow"/>
                <a:cs typeface="Arial Narrow"/>
              </a:rPr>
              <a:t>Adam</a:t>
            </a:r>
            <a:r>
              <a:rPr lang="fr-FR" sz="1000" dirty="0" err="1" smtClean="0">
                <a:solidFill>
                  <a:srgbClr val="000000"/>
                </a:solidFill>
                <a:latin typeface="Arial Narrow"/>
                <a:cs typeface="Arial Narrow"/>
              </a:rPr>
              <a:t>,-</a:t>
            </a:r>
            <a:r>
              <a:rPr lang="fr-FR" sz="1000" dirty="0" smtClean="0">
                <a:solidFill>
                  <a:srgbClr val="000000"/>
                </a:solidFill>
                <a:latin typeface="Arial Narrow"/>
                <a:cs typeface="Arial Narrow"/>
              </a:rPr>
              <a:t> Alphonse Daudet au théâtre Fontaine etc.</a:t>
            </a:r>
          </a:p>
          <a:p>
            <a:pPr algn="just">
              <a:lnSpc>
                <a:spcPts val="1400"/>
              </a:lnSpc>
              <a:spcAft>
                <a:spcPts val="600"/>
              </a:spcAft>
            </a:pPr>
            <a:r>
              <a:rPr lang="fr-FR" sz="1000" dirty="0" smtClean="0">
                <a:solidFill>
                  <a:srgbClr val="000000"/>
                </a:solidFill>
                <a:latin typeface="Arial Narrow"/>
                <a:cs typeface="Arial Narrow"/>
              </a:rPr>
              <a:t>Auteur, sous le pseudonyme de Jean Simon, il met en scène quelques-unes de ses pièces : </a:t>
            </a:r>
            <a:r>
              <a:rPr lang="fr-FR" sz="1000" i="1" dirty="0" smtClean="0">
                <a:solidFill>
                  <a:srgbClr val="000000"/>
                </a:solidFill>
                <a:latin typeface="Arial Narrow"/>
                <a:cs typeface="Arial Narrow"/>
              </a:rPr>
              <a:t>Arrête de rire, ça va sauter </a:t>
            </a:r>
            <a:r>
              <a:rPr lang="fr-FR" sz="1000" dirty="0" smtClean="0">
                <a:solidFill>
                  <a:srgbClr val="000000"/>
                </a:solidFill>
                <a:latin typeface="Arial Narrow"/>
                <a:cs typeface="Arial Narrow"/>
              </a:rPr>
              <a:t>avec Clémentine </a:t>
            </a:r>
            <a:r>
              <a:rPr lang="fr-FR" sz="1000" dirty="0" err="1" smtClean="0">
                <a:solidFill>
                  <a:srgbClr val="000000"/>
                </a:solidFill>
                <a:latin typeface="Arial Narrow"/>
                <a:cs typeface="Arial Narrow"/>
              </a:rPr>
              <a:t>Célarié</a:t>
            </a:r>
            <a:r>
              <a:rPr lang="fr-FR" sz="1000" dirty="0" smtClean="0">
                <a:solidFill>
                  <a:srgbClr val="000000"/>
                </a:solidFill>
                <a:latin typeface="Arial Narrow"/>
                <a:cs typeface="Arial Narrow"/>
              </a:rPr>
              <a:t> - </a:t>
            </a:r>
            <a:r>
              <a:rPr lang="fr-FR" sz="1000" i="1" dirty="0" smtClean="0">
                <a:solidFill>
                  <a:srgbClr val="000000"/>
                </a:solidFill>
                <a:latin typeface="Arial Narrow"/>
                <a:cs typeface="Arial Narrow"/>
              </a:rPr>
              <a:t>Repas de famille</a:t>
            </a:r>
            <a:r>
              <a:rPr lang="fr-FR" sz="1000" dirty="0" smtClean="0">
                <a:solidFill>
                  <a:srgbClr val="000000"/>
                </a:solidFill>
                <a:latin typeface="Arial Narrow"/>
                <a:cs typeface="Arial Narrow"/>
              </a:rPr>
              <a:t> avec Didier Pain, Gilberte Rivet, Olivier Achard, Hélène </a:t>
            </a:r>
            <a:r>
              <a:rPr lang="fr-FR" sz="1000" dirty="0" err="1" smtClean="0">
                <a:solidFill>
                  <a:srgbClr val="000000"/>
                </a:solidFill>
                <a:latin typeface="Arial Narrow"/>
                <a:cs typeface="Arial Narrow"/>
              </a:rPr>
              <a:t>Hardouin</a:t>
            </a:r>
            <a:r>
              <a:rPr lang="fr-FR" sz="1000" dirty="0" smtClean="0">
                <a:solidFill>
                  <a:srgbClr val="000000"/>
                </a:solidFill>
                <a:latin typeface="Arial Narrow"/>
                <a:cs typeface="Arial Narrow"/>
              </a:rPr>
              <a:t> (repris pour France-Culture avec Marc </a:t>
            </a:r>
            <a:r>
              <a:rPr lang="fr-FR" sz="1000" dirty="0" err="1" smtClean="0">
                <a:solidFill>
                  <a:srgbClr val="000000"/>
                </a:solidFill>
                <a:latin typeface="Arial Narrow"/>
                <a:cs typeface="Arial Narrow"/>
              </a:rPr>
              <a:t>Dudicourt</a:t>
            </a:r>
            <a:r>
              <a:rPr lang="fr-FR" sz="1000" dirty="0" smtClean="0">
                <a:solidFill>
                  <a:srgbClr val="000000"/>
                </a:solidFill>
                <a:latin typeface="Arial Narrow"/>
                <a:cs typeface="Arial Narrow"/>
              </a:rPr>
              <a:t> et Monique </a:t>
            </a:r>
            <a:r>
              <a:rPr lang="fr-FR" sz="1000" dirty="0" err="1" smtClean="0">
                <a:solidFill>
                  <a:srgbClr val="000000"/>
                </a:solidFill>
                <a:latin typeface="Arial Narrow"/>
                <a:cs typeface="Arial Narrow"/>
              </a:rPr>
              <a:t>Tarbès</a:t>
            </a:r>
            <a:r>
              <a:rPr lang="fr-FR" sz="1000" dirty="0" smtClean="0">
                <a:solidFill>
                  <a:srgbClr val="000000"/>
                </a:solidFill>
                <a:latin typeface="Arial Narrow"/>
                <a:cs typeface="Arial Narrow"/>
              </a:rPr>
              <a:t>), etc.</a:t>
            </a:r>
          </a:p>
          <a:p>
            <a:pPr algn="just">
              <a:lnSpc>
                <a:spcPts val="1400"/>
              </a:lnSpc>
              <a:spcAft>
                <a:spcPts val="600"/>
              </a:spcAft>
            </a:pPr>
            <a:r>
              <a:rPr lang="fr-FR" sz="1000" dirty="0" smtClean="0">
                <a:solidFill>
                  <a:srgbClr val="000000"/>
                </a:solidFill>
                <a:latin typeface="Arial Narrow"/>
                <a:cs typeface="Arial Narrow"/>
              </a:rPr>
              <a:t>Les événementiels, une de ses autres spécialités : </a:t>
            </a:r>
          </a:p>
          <a:p>
            <a:pPr algn="just">
              <a:lnSpc>
                <a:spcPts val="1400"/>
              </a:lnSpc>
              <a:spcAft>
                <a:spcPts val="600"/>
              </a:spcAft>
            </a:pPr>
            <a:r>
              <a:rPr lang="fr-FR" sz="1000" kern="0" spc="-10" dirty="0" smtClean="0">
                <a:solidFill>
                  <a:srgbClr val="000000"/>
                </a:solidFill>
                <a:latin typeface="Arial Narrow"/>
                <a:cs typeface="Arial Narrow"/>
              </a:rPr>
              <a:t>- </a:t>
            </a:r>
            <a:r>
              <a:rPr lang="fr-FR" sz="1000" i="1" kern="0" spc="-10" dirty="0" smtClean="0">
                <a:solidFill>
                  <a:srgbClr val="000000"/>
                </a:solidFill>
                <a:latin typeface="Arial Narrow"/>
                <a:cs typeface="Arial Narrow"/>
              </a:rPr>
              <a:t>Folies à Bagatelle </a:t>
            </a:r>
            <a:r>
              <a:rPr lang="fr-FR" sz="1000" kern="0" spc="-10" dirty="0" smtClean="0">
                <a:solidFill>
                  <a:srgbClr val="000000"/>
                </a:solidFill>
                <a:latin typeface="Arial Narrow"/>
                <a:cs typeface="Arial Narrow"/>
              </a:rPr>
              <a:t>pour le château et le parc de Bagatelle avec une quarantaine de comédiens, à l’occasion de l’exposition sur les "Folies du XVIIIe siècle".</a:t>
            </a:r>
          </a:p>
          <a:p>
            <a:pPr algn="just">
              <a:lnSpc>
                <a:spcPts val="1400"/>
              </a:lnSpc>
              <a:spcAft>
                <a:spcPts val="600"/>
              </a:spcAft>
            </a:pPr>
            <a:r>
              <a:rPr lang="fr-FR" sz="1000" dirty="0" smtClean="0">
                <a:solidFill>
                  <a:srgbClr val="000000"/>
                </a:solidFill>
                <a:latin typeface="Arial Narrow"/>
                <a:cs typeface="Arial Narrow"/>
              </a:rPr>
              <a:t>- </a:t>
            </a:r>
            <a:r>
              <a:rPr lang="fr-FR" sz="1000" i="1" dirty="0" smtClean="0">
                <a:solidFill>
                  <a:srgbClr val="000000"/>
                </a:solidFill>
                <a:latin typeface="Arial Narrow"/>
                <a:cs typeface="Arial Narrow"/>
              </a:rPr>
              <a:t>Parcours littéraires </a:t>
            </a:r>
            <a:r>
              <a:rPr lang="fr-FR" sz="1000" dirty="0" smtClean="0">
                <a:solidFill>
                  <a:srgbClr val="000000"/>
                </a:solidFill>
                <a:latin typeface="Arial Narrow"/>
                <a:cs typeface="Arial Narrow"/>
              </a:rPr>
              <a:t>au Musée d’Orsay, argumentation polémique sur certains tableaux et sur l’art du XIXe siècle avec Jean-François Chatillon. </a:t>
            </a:r>
          </a:p>
        </p:txBody>
      </p:sp>
      <p:pic>
        <p:nvPicPr>
          <p:cNvPr id="11" name="Image 10" descr="Carlevaris.jpg"/>
          <p:cNvPicPr>
            <a:picLocks noChangeAspect="1"/>
          </p:cNvPicPr>
          <p:nvPr/>
        </p:nvPicPr>
        <p:blipFill>
          <a:blip r:embed="rId2"/>
          <a:stretch>
            <a:fillRect/>
          </a:stretch>
        </p:blipFill>
        <p:spPr>
          <a:xfrm>
            <a:off x="546100" y="1899065"/>
            <a:ext cx="972557" cy="1219817"/>
          </a:xfrm>
          <a:prstGeom prst="rect">
            <a:avLst/>
          </a:prstGeom>
        </p:spPr>
      </p:pic>
      <p:pic>
        <p:nvPicPr>
          <p:cNvPr id="9" name="Image 8" descr="&quot;chemin-des-Dames-cne-de-Craonnelle&quot; détouré Taille 0 Small.PNG"/>
          <p:cNvPicPr>
            <a:picLocks noChangeAspect="1"/>
          </p:cNvPicPr>
          <p:nvPr/>
        </p:nvPicPr>
        <p:blipFill>
          <a:blip r:embed="rId3">
            <a:grayscl/>
          </a:blip>
          <a:stretch>
            <a:fillRect/>
          </a:stretch>
        </p:blipFill>
        <p:spPr>
          <a:xfrm>
            <a:off x="0" y="3280475"/>
            <a:ext cx="6858000" cy="662552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358242" y="5323417"/>
            <a:ext cx="6226708" cy="3349635"/>
          </a:xfrm>
          <a:prstGeom prst="rect">
            <a:avLst/>
          </a:prstGeom>
        </p:spPr>
        <p:txBody>
          <a:bodyPr wrap="square">
            <a:spAutoFit/>
          </a:bodyPr>
          <a:lstStyle/>
          <a:p>
            <a:pPr marL="177800" indent="-177800">
              <a:lnSpc>
                <a:spcPts val="1300"/>
              </a:lnSpc>
              <a:spcAft>
                <a:spcPts val="600"/>
              </a:spcAft>
              <a:buFont typeface="Wingdings" charset="2"/>
              <a:buChar char="q"/>
            </a:pPr>
            <a:r>
              <a:rPr lang="fr-FR" sz="1000" kern="0" dirty="0" smtClean="0">
                <a:latin typeface="Arial Narrow"/>
                <a:cs typeface="Arial Narrow"/>
              </a:rPr>
              <a:t>S'inscrit à la formation décrite ci-dessus </a:t>
            </a:r>
            <a:r>
              <a:rPr lang="fr-FR" sz="1000" b="1" kern="0" dirty="0" smtClean="0">
                <a:latin typeface="Arial Narrow"/>
                <a:cs typeface="Arial Narrow"/>
              </a:rPr>
              <a:t>et règle la somme de :</a:t>
            </a:r>
          </a:p>
          <a:p>
            <a:pPr marL="717550" lvl="2" indent="-266700">
              <a:lnSpc>
                <a:spcPts val="1300"/>
              </a:lnSpc>
              <a:spcAft>
                <a:spcPts val="600"/>
              </a:spcAft>
              <a:buFont typeface="Wingdings" charset="2"/>
              <a:buChar char="q"/>
            </a:pPr>
            <a:r>
              <a:rPr lang="fr-FR" sz="1000" b="1" kern="0" dirty="0" smtClean="0">
                <a:latin typeface="Arial Narrow"/>
                <a:cs typeface="Arial Narrow"/>
              </a:rPr>
              <a:t>390 € HT (466,44 € TTC) – </a:t>
            </a:r>
            <a:r>
              <a:rPr lang="fr-FR" sz="1000" kern="0" dirty="0" smtClean="0">
                <a:latin typeface="Arial Narrow"/>
                <a:cs typeface="Arial Narrow"/>
              </a:rPr>
              <a:t>Tarif </a:t>
            </a:r>
            <a:r>
              <a:rPr lang="fr-FR" sz="1000" kern="0" dirty="0" smtClean="0">
                <a:latin typeface="Arial Narrow"/>
                <a:cs typeface="Arial Narrow"/>
              </a:rPr>
              <a:t>normal</a:t>
            </a:r>
            <a:endParaRPr lang="fr-FR" sz="1000" kern="0" dirty="0" smtClean="0">
              <a:latin typeface="Arial Narrow"/>
              <a:cs typeface="Arial Narrow"/>
            </a:endParaRPr>
          </a:p>
          <a:p>
            <a:pPr marL="717550" lvl="2" indent="-266700">
              <a:lnSpc>
                <a:spcPts val="1300"/>
              </a:lnSpc>
              <a:spcAft>
                <a:spcPts val="600"/>
              </a:spcAft>
              <a:buFont typeface="Wingdings" charset="2"/>
              <a:buChar char="q"/>
            </a:pPr>
            <a:r>
              <a:rPr lang="fr-FR" sz="1000" b="1" kern="0" dirty="0" smtClean="0">
                <a:latin typeface="Arial Narrow"/>
                <a:cs typeface="Arial Narrow"/>
              </a:rPr>
              <a:t>351 € HT (419,80 € TTC)</a:t>
            </a:r>
            <a:r>
              <a:rPr lang="fr-FR" sz="1000" kern="0" dirty="0" smtClean="0">
                <a:latin typeface="Arial Narrow"/>
                <a:cs typeface="Arial Narrow"/>
              </a:rPr>
              <a:t> – Tarif spécial (10% de réduction) </a:t>
            </a:r>
            <a:r>
              <a:rPr lang="fr-FR" sz="1000" u="sng" kern="0" dirty="0" smtClean="0">
                <a:latin typeface="Arial Narrow"/>
                <a:cs typeface="Arial Narrow"/>
              </a:rPr>
              <a:t>si le paiement a lieu avant le 31 décembre  2012</a:t>
            </a:r>
          </a:p>
          <a:p>
            <a:pPr marL="717550" lvl="2" indent="-266700">
              <a:lnSpc>
                <a:spcPts val="1300"/>
              </a:lnSpc>
              <a:spcAft>
                <a:spcPts val="1200"/>
              </a:spcAft>
              <a:buFont typeface="Wingdings" charset="2"/>
              <a:buChar char="q"/>
            </a:pPr>
            <a:r>
              <a:rPr lang="fr-FR" sz="1000" b="1" kern="0" dirty="0" smtClean="0">
                <a:latin typeface="Arial Narrow"/>
                <a:cs typeface="Arial Narrow"/>
              </a:rPr>
              <a:t>1.475 € HT (1.764,10 € TTC) – </a:t>
            </a:r>
            <a:r>
              <a:rPr lang="fr-FR" sz="1000" kern="0" dirty="0" smtClean="0">
                <a:latin typeface="Arial Narrow"/>
                <a:cs typeface="Arial Narrow"/>
              </a:rPr>
              <a:t>Tarif groupe pour 5 personnes, soit 295 € HT par personne. Chaque inscription supplémentaire sera dans ce cas au prix de 295 € HT également.</a:t>
            </a:r>
          </a:p>
          <a:p>
            <a:pPr marL="177800" lvl="1" indent="-177800">
              <a:lnSpc>
                <a:spcPts val="1300"/>
              </a:lnSpc>
              <a:spcAft>
                <a:spcPts val="600"/>
              </a:spcAft>
              <a:buFont typeface="Wingdings" charset="2"/>
              <a:buChar char="q"/>
            </a:pPr>
            <a:r>
              <a:rPr lang="fr-FR" sz="1000" kern="0" dirty="0" smtClean="0">
                <a:latin typeface="Arial Narrow"/>
                <a:cs typeface="Arial Narrow"/>
              </a:rPr>
              <a:t>par chèque à l'ordre de Key People</a:t>
            </a:r>
          </a:p>
          <a:p>
            <a:pPr marL="177800" lvl="1" indent="-177800">
              <a:lnSpc>
                <a:spcPts val="1300"/>
              </a:lnSpc>
              <a:spcAft>
                <a:spcPts val="600"/>
              </a:spcAft>
              <a:buFont typeface="Wingdings" charset="2"/>
              <a:buChar char="q"/>
            </a:pPr>
            <a:r>
              <a:rPr lang="fr-FR" sz="1000" kern="0" dirty="0" smtClean="0">
                <a:latin typeface="Arial Narrow"/>
                <a:cs typeface="Arial Narrow"/>
              </a:rPr>
              <a:t>par virement bancaire, Crédit Mutuel - 54 avenue du Général Leclerc 92340 Bourg-la-Reine</a:t>
            </a:r>
          </a:p>
          <a:p>
            <a:pPr marL="177800" indent="-177800">
              <a:lnSpc>
                <a:spcPts val="1300"/>
              </a:lnSpc>
              <a:spcAft>
                <a:spcPts val="600"/>
              </a:spcAft>
            </a:pPr>
            <a:r>
              <a:rPr lang="fr-FR" sz="1000" kern="0" dirty="0" smtClean="0">
                <a:latin typeface="Arial Narrow"/>
                <a:cs typeface="Arial Narrow"/>
              </a:rPr>
              <a:t>      RIB : 10278-06152-00020023301-95 • IBAN : FR76 1027 8061 5200 0200 2330 195 • BIC : CMCIFR2A</a:t>
            </a:r>
          </a:p>
          <a:p>
            <a:pPr marL="177800" lvl="1" indent="-177800">
              <a:lnSpc>
                <a:spcPts val="1300"/>
              </a:lnSpc>
              <a:spcAft>
                <a:spcPts val="600"/>
              </a:spcAft>
              <a:buFont typeface="Wingdings" charset="2"/>
              <a:buChar char="q"/>
            </a:pPr>
            <a:r>
              <a:rPr lang="fr-FR" sz="1000" kern="0" dirty="0" smtClean="0">
                <a:latin typeface="Arial Narrow"/>
                <a:cs typeface="Arial Narrow"/>
              </a:rPr>
              <a:t>par paiement sécurisé sur le site </a:t>
            </a:r>
            <a:r>
              <a:rPr lang="fr-FR" sz="1000" kern="0" dirty="0" smtClean="0">
                <a:latin typeface="Arial Narrow"/>
                <a:cs typeface="Arial Narrow"/>
                <a:hlinkClick r:id="rId2"/>
              </a:rPr>
              <a:t>http://www.paypal.fr</a:t>
            </a:r>
            <a:r>
              <a:rPr lang="fr-FR" sz="1000" kern="0" dirty="0" smtClean="0">
                <a:latin typeface="Arial Narrow"/>
                <a:cs typeface="Arial Narrow"/>
              </a:rPr>
              <a:t>  en indiquant l'adresse mail : </a:t>
            </a:r>
            <a:r>
              <a:rPr lang="fr-FR" sz="1000" kern="0" dirty="0" smtClean="0">
                <a:latin typeface="Arial Narrow"/>
                <a:cs typeface="Arial Narrow"/>
                <a:hlinkClick r:id="rId3"/>
              </a:rPr>
              <a:t>secretariat@key-people.fr</a:t>
            </a:r>
            <a:endParaRPr lang="fr-FR" sz="1000" kern="0" dirty="0" smtClean="0">
              <a:latin typeface="Arial Narrow"/>
              <a:cs typeface="Arial Narrow"/>
            </a:endParaRPr>
          </a:p>
          <a:p>
            <a:pPr marL="177800" lvl="1" indent="-177800">
              <a:lnSpc>
                <a:spcPts val="1300"/>
              </a:lnSpc>
              <a:spcAft>
                <a:spcPts val="600"/>
              </a:spcAft>
              <a:buFont typeface="Wingdings" charset="2"/>
              <a:buChar char="q"/>
            </a:pPr>
            <a:r>
              <a:rPr lang="fr-FR" sz="1000" kern="0" spc="-20" dirty="0" smtClean="0">
                <a:latin typeface="Arial Narrow"/>
                <a:cs typeface="Arial Narrow"/>
              </a:rPr>
              <a:t>au reçu d'une facture</a:t>
            </a:r>
          </a:p>
          <a:p>
            <a:pPr marL="0" lvl="1">
              <a:lnSpc>
                <a:spcPts val="1300"/>
              </a:lnSpc>
              <a:spcAft>
                <a:spcPts val="600"/>
              </a:spcAft>
            </a:pPr>
            <a:r>
              <a:rPr lang="fr-FR" sz="1000" kern="0" dirty="0" smtClean="0">
                <a:latin typeface="Arial Narrow"/>
                <a:cs typeface="Arial Narrow"/>
              </a:rPr>
              <a:t>(*) L'inscription ne deviendra définitive qu'à réception de son règlement. Une convention de formation sera adressée au participant sur demande.</a:t>
            </a:r>
            <a:endParaRPr lang="fr-FR" sz="1000" kern="0" spc="-20" dirty="0" smtClean="0">
              <a:latin typeface="Arial Narrow"/>
              <a:cs typeface="Arial Narrow"/>
            </a:endParaRPr>
          </a:p>
          <a:p>
            <a:pPr marL="177800" indent="-177800">
              <a:lnSpc>
                <a:spcPts val="1300"/>
              </a:lnSpc>
              <a:spcAft>
                <a:spcPts val="600"/>
              </a:spcAft>
            </a:pPr>
            <a:endParaRPr lang="fr-FR" sz="1000" kern="0" spc="-20" dirty="0" smtClean="0">
              <a:latin typeface="Arial Narrow"/>
              <a:cs typeface="Arial Narrow"/>
            </a:endParaRPr>
          </a:p>
          <a:p>
            <a:pPr marL="177800" indent="-177800">
              <a:lnSpc>
                <a:spcPts val="1300"/>
              </a:lnSpc>
              <a:spcAft>
                <a:spcPts val="600"/>
              </a:spcAft>
            </a:pPr>
            <a:r>
              <a:rPr lang="fr-FR" sz="1000" kern="0" spc="-20" dirty="0" smtClean="0">
                <a:latin typeface="Arial Narrow"/>
                <a:cs typeface="Arial Narrow"/>
              </a:rPr>
              <a:t>Date :						         Signature :</a:t>
            </a:r>
          </a:p>
        </p:txBody>
      </p:sp>
      <p:sp>
        <p:nvSpPr>
          <p:cNvPr id="13" name="ZoneTexte 12"/>
          <p:cNvSpPr txBox="1"/>
          <p:nvPr/>
        </p:nvSpPr>
        <p:spPr>
          <a:xfrm>
            <a:off x="338139" y="368300"/>
            <a:ext cx="3573461" cy="307777"/>
          </a:xfrm>
          <a:prstGeom prst="rect">
            <a:avLst/>
          </a:prstGeom>
          <a:noFill/>
        </p:spPr>
        <p:txBody>
          <a:bodyPr wrap="square" rtlCol="0">
            <a:spAutoFit/>
          </a:bodyPr>
          <a:lstStyle/>
          <a:p>
            <a:r>
              <a:rPr lang="fr-FR" sz="1400" dirty="0" smtClean="0">
                <a:latin typeface="Arial Black"/>
                <a:cs typeface="Arial Black"/>
              </a:rPr>
              <a:t>L'art de décider…</a:t>
            </a:r>
          </a:p>
        </p:txBody>
      </p:sp>
      <p:sp>
        <p:nvSpPr>
          <p:cNvPr id="14" name="ZoneTexte 13"/>
          <p:cNvSpPr txBox="1"/>
          <p:nvPr/>
        </p:nvSpPr>
        <p:spPr>
          <a:xfrm>
            <a:off x="2928000" y="622292"/>
            <a:ext cx="3604969" cy="369332"/>
          </a:xfrm>
          <a:prstGeom prst="rect">
            <a:avLst/>
          </a:prstGeom>
          <a:noFill/>
        </p:spPr>
        <p:txBody>
          <a:bodyPr wrap="square" rtlCol="0" anchor="ctr" anchorCtr="0">
            <a:spAutoFit/>
          </a:bodyPr>
          <a:lstStyle/>
          <a:p>
            <a:pPr algn="ctr"/>
            <a:r>
              <a:rPr lang="fr-FR" b="1" kern="0" spc="390" dirty="0" smtClean="0">
                <a:latin typeface="Arial Narrow"/>
                <a:cs typeface="Arial Narrow"/>
              </a:rPr>
              <a:t>BULLETIN D'INSCRIPTION</a:t>
            </a:r>
          </a:p>
        </p:txBody>
      </p:sp>
      <p:sp>
        <p:nvSpPr>
          <p:cNvPr id="24" name="Rectangle 23"/>
          <p:cNvSpPr/>
          <p:nvPr/>
        </p:nvSpPr>
        <p:spPr>
          <a:xfrm>
            <a:off x="358243" y="3626240"/>
            <a:ext cx="6237170" cy="1455954"/>
          </a:xfrm>
          <a:prstGeom prst="rect">
            <a:avLst/>
          </a:prstGeom>
        </p:spPr>
        <p:txBody>
          <a:bodyPr wrap="square">
            <a:spAutoFit/>
          </a:bodyPr>
          <a:lstStyle/>
          <a:p>
            <a:pPr>
              <a:lnSpc>
                <a:spcPts val="1000"/>
              </a:lnSpc>
              <a:spcAft>
                <a:spcPts val="600"/>
              </a:spcAft>
            </a:pPr>
            <a:r>
              <a:rPr lang="fr-FR" sz="1000" kern="0" dirty="0" smtClean="0">
                <a:latin typeface="Arial Narrow"/>
                <a:cs typeface="Arial Narrow"/>
              </a:rPr>
              <a:t>Mme/Mlle/M. : ________________________________________ Prénom : ___________________________________________</a:t>
            </a:r>
          </a:p>
          <a:p>
            <a:pPr>
              <a:lnSpc>
                <a:spcPts val="1000"/>
              </a:lnSpc>
              <a:spcAft>
                <a:spcPts val="600"/>
              </a:spcAft>
            </a:pPr>
            <a:r>
              <a:rPr lang="fr-FR" sz="1000" kern="0" dirty="0" smtClean="0">
                <a:latin typeface="Arial Narrow"/>
                <a:cs typeface="Arial Narrow"/>
              </a:rPr>
              <a:t>Fonction : _______________________________________________________________________________________________</a:t>
            </a:r>
          </a:p>
          <a:p>
            <a:pPr>
              <a:lnSpc>
                <a:spcPts val="1000"/>
              </a:lnSpc>
              <a:spcAft>
                <a:spcPts val="600"/>
              </a:spcAft>
            </a:pPr>
            <a:r>
              <a:rPr lang="fr-FR" sz="1000" kern="0" dirty="0" smtClean="0">
                <a:latin typeface="Arial Narrow"/>
                <a:cs typeface="Arial Narrow"/>
              </a:rPr>
              <a:t>Entreprise : ______________________________________________________________________________________________</a:t>
            </a:r>
          </a:p>
          <a:p>
            <a:pPr>
              <a:lnSpc>
                <a:spcPts val="1000"/>
              </a:lnSpc>
              <a:spcAft>
                <a:spcPts val="600"/>
              </a:spcAft>
            </a:pPr>
            <a:r>
              <a:rPr lang="fr-FR" sz="1000" kern="0" dirty="0" smtClean="0">
                <a:latin typeface="Arial Narrow"/>
                <a:cs typeface="Arial Narrow"/>
              </a:rPr>
              <a:t>Adresse : _______________________________________________________________________________________________</a:t>
            </a:r>
          </a:p>
          <a:p>
            <a:pPr>
              <a:lnSpc>
                <a:spcPts val="1000"/>
              </a:lnSpc>
              <a:spcAft>
                <a:spcPts val="600"/>
              </a:spcAft>
            </a:pPr>
            <a:r>
              <a:rPr lang="fr-FR" sz="1000" kern="0" dirty="0" smtClean="0">
                <a:latin typeface="Arial Narrow"/>
                <a:cs typeface="Arial Narrow"/>
              </a:rPr>
              <a:t>_______________________________________________________________________________________________________</a:t>
            </a:r>
          </a:p>
          <a:p>
            <a:pPr>
              <a:lnSpc>
                <a:spcPts val="1000"/>
              </a:lnSpc>
              <a:spcAft>
                <a:spcPts val="600"/>
              </a:spcAft>
            </a:pPr>
            <a:r>
              <a:rPr lang="fr-FR" sz="1000" kern="0" dirty="0" smtClean="0">
                <a:latin typeface="Arial Narrow"/>
                <a:cs typeface="Arial Narrow"/>
              </a:rPr>
              <a:t>Téléphone fixe : ______________________________________  Mobile : ____________________________________________</a:t>
            </a:r>
          </a:p>
          <a:p>
            <a:pPr>
              <a:lnSpc>
                <a:spcPts val="1000"/>
              </a:lnSpc>
              <a:spcAft>
                <a:spcPts val="600"/>
              </a:spcAft>
            </a:pPr>
            <a:r>
              <a:rPr lang="fr-FR" sz="1000" kern="0" dirty="0" smtClean="0">
                <a:latin typeface="Arial Narrow"/>
                <a:cs typeface="Arial Narrow"/>
              </a:rPr>
              <a:t>Mail : </a:t>
            </a:r>
            <a:r>
              <a:rPr lang="fr-FR" sz="1000" spc="-10" dirty="0" smtClean="0">
                <a:latin typeface="Arial Narrow"/>
                <a:cs typeface="Arial Narrow"/>
              </a:rPr>
              <a:t>___________________________________________________________________________________________________</a:t>
            </a:r>
          </a:p>
        </p:txBody>
      </p:sp>
      <p:sp>
        <p:nvSpPr>
          <p:cNvPr id="27" name="ZoneTexte 26"/>
          <p:cNvSpPr txBox="1"/>
          <p:nvPr/>
        </p:nvSpPr>
        <p:spPr>
          <a:xfrm>
            <a:off x="688967" y="9114476"/>
            <a:ext cx="4670425" cy="473634"/>
          </a:xfrm>
          <a:prstGeom prst="rect">
            <a:avLst/>
          </a:prstGeom>
          <a:noFill/>
        </p:spPr>
        <p:txBody>
          <a:bodyPr wrap="square" rtlCol="0">
            <a:spAutoFit/>
          </a:bodyPr>
          <a:lstStyle/>
          <a:p>
            <a:pPr>
              <a:lnSpc>
                <a:spcPts val="1040"/>
              </a:lnSpc>
            </a:pPr>
            <a:r>
              <a:rPr lang="fr-FR" sz="700" kern="0" spc="10" dirty="0" smtClean="0">
                <a:latin typeface="Arial Narrow"/>
                <a:cs typeface="Arial Narrow"/>
              </a:rPr>
              <a:t>Key People S.A. au capital social de 38 112 €</a:t>
            </a:r>
            <a:br>
              <a:rPr lang="fr-FR" sz="700" kern="0" spc="10" dirty="0" smtClean="0">
                <a:latin typeface="Arial Narrow"/>
                <a:cs typeface="Arial Narrow"/>
              </a:rPr>
            </a:br>
            <a:r>
              <a:rPr lang="fr-FR" sz="700" kern="0" spc="10" dirty="0" smtClean="0">
                <a:latin typeface="Arial Narrow"/>
                <a:cs typeface="Arial Narrow"/>
              </a:rPr>
              <a:t>RCS de Paris 94 B 12589 – </a:t>
            </a:r>
            <a:r>
              <a:rPr lang="fr-FR" sz="700" kern="0" spc="10" dirty="0" err="1" smtClean="0">
                <a:latin typeface="Arial Narrow"/>
                <a:cs typeface="Arial Narrow"/>
              </a:rPr>
              <a:t>Siren</a:t>
            </a:r>
            <a:r>
              <a:rPr lang="fr-FR" sz="700" kern="0" spc="10" dirty="0" smtClean="0">
                <a:latin typeface="Arial Narrow"/>
                <a:cs typeface="Arial Narrow"/>
              </a:rPr>
              <a:t> 398 389 205 • Code APE 8559A</a:t>
            </a:r>
            <a:br>
              <a:rPr lang="fr-FR" sz="700" kern="0" spc="10" dirty="0" smtClean="0">
                <a:latin typeface="Arial Narrow"/>
                <a:cs typeface="Arial Narrow"/>
              </a:rPr>
            </a:br>
            <a:r>
              <a:rPr lang="fr-FR" sz="700" kern="0" spc="10" dirty="0" smtClean="0">
                <a:latin typeface="Arial Narrow"/>
                <a:cs typeface="Arial Narrow"/>
              </a:rPr>
              <a:t>N° de TVA intracommunautaire : FR72398389205</a:t>
            </a:r>
            <a:endParaRPr lang="fr-FR" sz="700" kern="0" spc="10" dirty="0">
              <a:latin typeface="Arial Narrow"/>
              <a:cs typeface="Arial Narrow"/>
            </a:endParaRPr>
          </a:p>
        </p:txBody>
      </p:sp>
      <p:sp>
        <p:nvSpPr>
          <p:cNvPr id="28" name="Rectangle 27"/>
          <p:cNvSpPr/>
          <p:nvPr/>
        </p:nvSpPr>
        <p:spPr>
          <a:xfrm>
            <a:off x="6418264" y="3645285"/>
            <a:ext cx="399769" cy="15532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9" name="Image 28" descr="Logo Key People:Format X-Pres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439738" y="9177867"/>
            <a:ext cx="289795" cy="359833"/>
          </a:xfrm>
          <a:prstGeom prst="rect">
            <a:avLst/>
          </a:prstGeom>
        </p:spPr>
      </p:pic>
      <p:sp>
        <p:nvSpPr>
          <p:cNvPr id="17" name="ZoneTexte 16"/>
          <p:cNvSpPr txBox="1"/>
          <p:nvPr/>
        </p:nvSpPr>
        <p:spPr>
          <a:xfrm>
            <a:off x="3342277" y="9537700"/>
            <a:ext cx="3075987" cy="215444"/>
          </a:xfrm>
          <a:prstGeom prst="rect">
            <a:avLst/>
          </a:prstGeom>
          <a:noFill/>
        </p:spPr>
        <p:txBody>
          <a:bodyPr wrap="square" rtlCol="0">
            <a:spAutoFit/>
          </a:bodyPr>
          <a:lstStyle/>
          <a:p>
            <a:pPr algn="r"/>
            <a:r>
              <a:rPr lang="fr-FR" sz="800" dirty="0" smtClean="0">
                <a:latin typeface="Arial Narrow"/>
                <a:cs typeface="Arial Narrow"/>
              </a:rPr>
              <a:t>Une </a:t>
            </a:r>
            <a:r>
              <a:rPr lang="fr-FR" sz="800" dirty="0" err="1" smtClean="0">
                <a:latin typeface="Arial Narrow"/>
                <a:cs typeface="Arial Narrow"/>
              </a:rPr>
              <a:t>co-production</a:t>
            </a:r>
            <a:r>
              <a:rPr lang="fr-FR" sz="800" dirty="0" smtClean="0">
                <a:latin typeface="Arial Narrow"/>
                <a:cs typeface="Arial Narrow"/>
              </a:rPr>
              <a:t> Key People - DMJ Consultants – </a:t>
            </a:r>
            <a:r>
              <a:rPr lang="fr-FR" sz="800" dirty="0" err="1" smtClean="0">
                <a:latin typeface="Arial Narrow"/>
                <a:cs typeface="Arial Narrow"/>
              </a:rPr>
              <a:t>Univers-Clients</a:t>
            </a:r>
            <a:endParaRPr lang="fr-FR" sz="800" dirty="0">
              <a:latin typeface="Arial Narrow"/>
              <a:cs typeface="Arial Narrow"/>
            </a:endParaRPr>
          </a:p>
        </p:txBody>
      </p:sp>
      <p:pic>
        <p:nvPicPr>
          <p:cNvPr id="16" name="Image 15" descr="swg3d3-Taille small.png"/>
          <p:cNvPicPr>
            <a:picLocks noChangeAspect="1"/>
          </p:cNvPicPr>
          <p:nvPr/>
        </p:nvPicPr>
        <p:blipFill>
          <a:blip r:embed="rId6"/>
          <a:stretch>
            <a:fillRect/>
          </a:stretch>
        </p:blipFill>
        <p:spPr>
          <a:xfrm>
            <a:off x="380474" y="651327"/>
            <a:ext cx="842691" cy="629051"/>
          </a:xfrm>
          <a:prstGeom prst="rect">
            <a:avLst/>
          </a:prstGeom>
        </p:spPr>
      </p:pic>
      <p:sp>
        <p:nvSpPr>
          <p:cNvPr id="19" name="ZoneTexte 18"/>
          <p:cNvSpPr txBox="1"/>
          <p:nvPr/>
        </p:nvSpPr>
        <p:spPr>
          <a:xfrm>
            <a:off x="357187" y="1257300"/>
            <a:ext cx="2225146" cy="397545"/>
          </a:xfrm>
          <a:prstGeom prst="rect">
            <a:avLst/>
          </a:prstGeom>
          <a:noFill/>
        </p:spPr>
        <p:txBody>
          <a:bodyPr wrap="square" rtlCol="0">
            <a:spAutoFit/>
          </a:bodyPr>
          <a:lstStyle/>
          <a:p>
            <a:pPr>
              <a:lnSpc>
                <a:spcPts val="1180"/>
              </a:lnSpc>
            </a:pPr>
            <a:r>
              <a:rPr lang="fr-FR" sz="800" b="1" dirty="0" smtClean="0">
                <a:latin typeface="Arial Narrow"/>
                <a:cs typeface="Arial Narrow"/>
              </a:rPr>
              <a:t>SÉMINAIRE DE RÉFLEXION MÉTAPHORIQUE</a:t>
            </a:r>
            <a:endParaRPr lang="fr-FR" sz="700" dirty="0" smtClean="0">
              <a:latin typeface="Arial Narrow"/>
              <a:cs typeface="Arial Narrow"/>
            </a:endParaRPr>
          </a:p>
          <a:p>
            <a:pPr>
              <a:lnSpc>
                <a:spcPts val="1180"/>
              </a:lnSpc>
            </a:pPr>
            <a:r>
              <a:rPr lang="fr-FR" sz="900" dirty="0" smtClean="0">
                <a:latin typeface="Arial Narrow"/>
                <a:cs typeface="Arial Narrow"/>
              </a:rPr>
              <a:t>4</a:t>
            </a:r>
            <a:r>
              <a:rPr lang="fr-FR" sz="900" baseline="30000" dirty="0" smtClean="0">
                <a:latin typeface="Arial Narrow"/>
                <a:cs typeface="Arial Narrow"/>
              </a:rPr>
              <a:t>ème</a:t>
            </a:r>
            <a:r>
              <a:rPr lang="fr-FR" sz="900" dirty="0" smtClean="0">
                <a:latin typeface="Arial Narrow"/>
                <a:cs typeface="Arial Narrow"/>
              </a:rPr>
              <a:t> édition – Jeudi 11 avril 2013 après-midi</a:t>
            </a:r>
            <a:endParaRPr lang="fr-FR" sz="900" dirty="0">
              <a:latin typeface="Arial Narrow"/>
              <a:cs typeface="Arial Narrow"/>
            </a:endParaRPr>
          </a:p>
        </p:txBody>
      </p:sp>
      <p:cxnSp>
        <p:nvCxnSpPr>
          <p:cNvPr id="21" name="Connecteur droit 20"/>
          <p:cNvCxnSpPr/>
          <p:nvPr/>
        </p:nvCxnSpPr>
        <p:spPr>
          <a:xfrm>
            <a:off x="439738" y="1463123"/>
            <a:ext cx="1837795" cy="161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ZoneTexte 14"/>
          <p:cNvSpPr txBox="1"/>
          <p:nvPr/>
        </p:nvSpPr>
        <p:spPr>
          <a:xfrm>
            <a:off x="2928404" y="1048057"/>
            <a:ext cx="3599395" cy="590333"/>
          </a:xfrm>
          <a:prstGeom prst="rect">
            <a:avLst/>
          </a:prstGeom>
          <a:noFill/>
        </p:spPr>
        <p:txBody>
          <a:bodyPr wrap="square" rtlCol="0">
            <a:spAutoFit/>
          </a:bodyPr>
          <a:lstStyle/>
          <a:p>
            <a:pPr>
              <a:lnSpc>
                <a:spcPts val="1260"/>
              </a:lnSpc>
            </a:pPr>
            <a:r>
              <a:rPr lang="fr-FR" sz="1000" dirty="0" smtClean="0">
                <a:latin typeface="Arial Narrow"/>
                <a:cs typeface="Arial Narrow"/>
              </a:rPr>
              <a:t>À retourner par courrier chez Key People, 30, rue Saint-Marc 75002 Paris</a:t>
            </a:r>
          </a:p>
          <a:p>
            <a:pPr>
              <a:lnSpc>
                <a:spcPts val="1260"/>
              </a:lnSpc>
            </a:pPr>
            <a:r>
              <a:rPr lang="fr-FR" sz="1000" dirty="0" smtClean="0">
                <a:latin typeface="Arial Narrow"/>
                <a:cs typeface="Arial Narrow"/>
              </a:rPr>
              <a:t>ou par fax au +33 (0) 1 56 77 01 79</a:t>
            </a:r>
          </a:p>
          <a:p>
            <a:pPr>
              <a:lnSpc>
                <a:spcPts val="1260"/>
              </a:lnSpc>
            </a:pPr>
            <a:r>
              <a:rPr lang="fr-FR" sz="1000" dirty="0" smtClean="0">
                <a:latin typeface="Arial Narrow"/>
                <a:cs typeface="Arial Narrow"/>
              </a:rPr>
              <a:t>&gt; Préinscription par mail à </a:t>
            </a:r>
            <a:r>
              <a:rPr lang="fr-FR" sz="1000" dirty="0" smtClean="0">
                <a:latin typeface="Arial Narrow"/>
                <a:cs typeface="Arial Narrow"/>
                <a:hlinkClick r:id="rId3"/>
              </a:rPr>
              <a:t>secretariat@key-people.fr</a:t>
            </a:r>
            <a:r>
              <a:rPr lang="fr-FR" sz="1000" dirty="0" smtClean="0">
                <a:latin typeface="Arial Narrow"/>
                <a:cs typeface="Arial Narrow"/>
              </a:rPr>
              <a:t> (*)</a:t>
            </a:r>
            <a:endParaRPr lang="fr-FR" sz="1000" dirty="0">
              <a:latin typeface="Arial Narrow"/>
              <a:cs typeface="Arial Narrow"/>
            </a:endParaRPr>
          </a:p>
        </p:txBody>
      </p:sp>
      <p:grpSp>
        <p:nvGrpSpPr>
          <p:cNvPr id="2" name="Grouper 24"/>
          <p:cNvGrpSpPr/>
          <p:nvPr/>
        </p:nvGrpSpPr>
        <p:grpSpPr>
          <a:xfrm>
            <a:off x="287138" y="5784557"/>
            <a:ext cx="6110286" cy="709200"/>
            <a:chOff x="439739" y="6205576"/>
            <a:chExt cx="6110286" cy="709200"/>
          </a:xfrm>
        </p:grpSpPr>
        <p:sp>
          <p:nvSpPr>
            <p:cNvPr id="20" name="Rectangle 19"/>
            <p:cNvSpPr/>
            <p:nvPr/>
          </p:nvSpPr>
          <p:spPr>
            <a:xfrm>
              <a:off x="778933" y="6212939"/>
              <a:ext cx="5771092" cy="698400"/>
            </a:xfrm>
            <a:prstGeom prst="rect">
              <a:avLst/>
            </a:prstGeom>
            <a:noFill/>
            <a:ln w="12700" cap="flat" cmpd="sng" algn="ctr">
              <a:solidFill>
                <a:schemeClr val="accent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ZoneTexte 17"/>
            <p:cNvSpPr txBox="1"/>
            <p:nvPr/>
          </p:nvSpPr>
          <p:spPr>
            <a:xfrm rot="16200000">
              <a:off x="285194" y="6360121"/>
              <a:ext cx="709200" cy="400110"/>
            </a:xfrm>
            <a:prstGeom prst="rect">
              <a:avLst/>
            </a:prstGeom>
            <a:solidFill>
              <a:schemeClr val="accent2"/>
            </a:solidFill>
          </p:spPr>
          <p:txBody>
            <a:bodyPr wrap="square" rtlCol="0">
              <a:spAutoFit/>
            </a:bodyPr>
            <a:lstStyle/>
            <a:p>
              <a:pPr algn="ctr"/>
              <a:r>
                <a:rPr lang="fr-FR" sz="1000" kern="0" spc="-10" dirty="0" smtClean="0">
                  <a:solidFill>
                    <a:schemeClr val="bg1"/>
                  </a:solidFill>
                </a:rPr>
                <a:t>OFFRE PRIVILÈGE</a:t>
              </a:r>
              <a:endParaRPr lang="fr-FR" sz="1000" kern="0" spc="-10" dirty="0">
                <a:solidFill>
                  <a:schemeClr val="bg1"/>
                </a:solidFill>
              </a:endParaRPr>
            </a:p>
          </p:txBody>
        </p:sp>
      </p:grpSp>
      <p:sp>
        <p:nvSpPr>
          <p:cNvPr id="22" name="ZoneTexte 21"/>
          <p:cNvSpPr txBox="1"/>
          <p:nvPr/>
        </p:nvSpPr>
        <p:spPr>
          <a:xfrm>
            <a:off x="439738" y="1799166"/>
            <a:ext cx="5978525" cy="1601293"/>
          </a:xfrm>
          <a:prstGeom prst="rect">
            <a:avLst/>
          </a:prstGeom>
          <a:solidFill>
            <a:schemeClr val="bg2">
              <a:lumMod val="90000"/>
            </a:schemeClr>
          </a:solidFill>
        </p:spPr>
        <p:txBody>
          <a:bodyPr wrap="square" rtlCol="0">
            <a:spAutoFit/>
          </a:bodyPr>
          <a:lstStyle/>
          <a:p>
            <a:pPr>
              <a:lnSpc>
                <a:spcPts val="1400"/>
              </a:lnSpc>
              <a:spcAft>
                <a:spcPts val="600"/>
              </a:spcAft>
            </a:pPr>
            <a:r>
              <a:rPr lang="fr-FR" sz="1000" b="1" dirty="0" smtClean="0">
                <a:latin typeface="Arial Narrow"/>
                <a:cs typeface="Arial Narrow"/>
              </a:rPr>
              <a:t>Rappel du contenu du package pédagogique :</a:t>
            </a:r>
            <a:br>
              <a:rPr lang="fr-FR" sz="1000" b="1" dirty="0" smtClean="0">
                <a:latin typeface="Arial Narrow"/>
                <a:cs typeface="Arial Narrow"/>
              </a:rPr>
            </a:br>
            <a:r>
              <a:rPr lang="fr-FR" sz="1000" dirty="0" smtClean="0">
                <a:latin typeface="Arial Narrow"/>
                <a:cs typeface="Arial Narrow"/>
              </a:rPr>
              <a:t>Séminaire de </a:t>
            </a:r>
            <a:r>
              <a:rPr lang="fr-FR" sz="1000" kern="0" dirty="0" smtClean="0">
                <a:latin typeface="Arial Narrow"/>
                <a:cs typeface="Arial Narrow"/>
              </a:rPr>
              <a:t>formation</a:t>
            </a:r>
            <a:r>
              <a:rPr lang="fr-FR" sz="1000" b="1" kern="0" dirty="0" smtClean="0">
                <a:latin typeface="Arial Narrow"/>
                <a:cs typeface="Arial Narrow"/>
              </a:rPr>
              <a:t> L'art de décider</a:t>
            </a:r>
            <a:r>
              <a:rPr lang="fr-FR" sz="1000" kern="0" dirty="0" smtClean="0">
                <a:latin typeface="Arial Narrow"/>
                <a:cs typeface="Arial Narrow"/>
              </a:rPr>
              <a:t> organisée le jeudi 11/04/13 par Key People (déclaré organisme de formation sous le n° 11 75 23484 75) de 14h00 à 19h30, suivie d’un cocktail, à l’Espace ASIEM – 6 rue Albert de Lapparent 75007 Paris.</a:t>
            </a:r>
            <a:br>
              <a:rPr lang="fr-FR" sz="1000" kern="0" dirty="0" smtClean="0">
                <a:latin typeface="Arial Narrow"/>
                <a:cs typeface="Arial Narrow"/>
              </a:rPr>
            </a:br>
            <a:r>
              <a:rPr lang="fr-FR" sz="1000" kern="0" dirty="0" smtClean="0">
                <a:latin typeface="Arial Narrow"/>
                <a:cs typeface="Arial Narrow"/>
              </a:rPr>
              <a:t>Durée </a:t>
            </a:r>
            <a:r>
              <a:rPr lang="fr-FR" sz="1000" dirty="0" smtClean="0">
                <a:latin typeface="Arial Narrow"/>
                <a:cs typeface="Arial Narrow"/>
              </a:rPr>
              <a:t>de 5 heures incluant la pièce de théâtre (1h30), 2 workshops (2x1h), une conférence (1h) + les pauses + cocktail.</a:t>
            </a:r>
          </a:p>
          <a:p>
            <a:pPr>
              <a:lnSpc>
                <a:spcPts val="1400"/>
              </a:lnSpc>
              <a:spcAft>
                <a:spcPts val="600"/>
              </a:spcAft>
            </a:pPr>
            <a:r>
              <a:rPr lang="fr-FR" sz="1000" b="1" dirty="0" smtClean="0">
                <a:latin typeface="Arial Narrow"/>
                <a:cs typeface="Arial Narrow"/>
              </a:rPr>
              <a:t>Et en bonus..</a:t>
            </a:r>
            <a:r>
              <a:rPr lang="fr-FR" sz="1000" dirty="0" smtClean="0">
                <a:latin typeface="Arial Narrow"/>
                <a:cs typeface="Arial Narrow"/>
              </a:rPr>
              <a:t>.</a:t>
            </a:r>
            <a:br>
              <a:rPr lang="fr-FR" sz="1000" dirty="0" smtClean="0">
                <a:latin typeface="Arial Narrow"/>
                <a:cs typeface="Arial Narrow"/>
              </a:rPr>
            </a:br>
            <a:r>
              <a:rPr lang="fr-FR" sz="1000" dirty="0" smtClean="0">
                <a:latin typeface="Arial Narrow"/>
                <a:cs typeface="Arial Narrow"/>
              </a:rPr>
              <a:t>Programme de la pièce de théâtre + présentation de la conférence de Bruno </a:t>
            </a:r>
            <a:r>
              <a:rPr lang="fr-FR" sz="1000" dirty="0" err="1" smtClean="0">
                <a:latin typeface="Arial Narrow"/>
                <a:cs typeface="Arial Narrow"/>
              </a:rPr>
              <a:t>Jarrosson</a:t>
            </a:r>
            <a:r>
              <a:rPr lang="fr-FR" sz="1000" dirty="0" smtClean="0">
                <a:latin typeface="Arial Narrow"/>
                <a:cs typeface="Arial Narrow"/>
              </a:rPr>
              <a:t> + livre de Bruno </a:t>
            </a:r>
            <a:r>
              <a:rPr lang="fr-FR" sz="1000" dirty="0" err="1" smtClean="0">
                <a:latin typeface="Arial Narrow"/>
                <a:cs typeface="Arial Narrow"/>
              </a:rPr>
              <a:t>Jarrosson</a:t>
            </a:r>
            <a:r>
              <a:rPr lang="fr-FR" sz="1000" dirty="0" smtClean="0">
                <a:latin typeface="Arial Narrow"/>
                <a:cs typeface="Arial Narrow"/>
              </a:rPr>
              <a:t> : </a:t>
            </a:r>
            <a:r>
              <a:rPr lang="fr-FR" sz="1000" kern="0" dirty="0" smtClean="0">
                <a:latin typeface="Arial Narrow"/>
                <a:cs typeface="Arial Narrow"/>
              </a:rPr>
              <a:t>"Conseil d'indiscipline. Du bon usage de la désobéissance", éditions Descartes &amp; Cie ou "Charles de Gaulle. Leçons de commandement", éditions Maxima. + </a:t>
            </a:r>
            <a:r>
              <a:rPr lang="fr-FR" sz="1000" dirty="0" smtClean="0">
                <a:latin typeface="Arial Narrow"/>
                <a:cs typeface="Arial Narrow"/>
              </a:rPr>
              <a:t>s</a:t>
            </a:r>
            <a:r>
              <a:rPr lang="fr-FR" sz="1000" kern="0" dirty="0" smtClean="0">
                <a:latin typeface="Arial Narrow"/>
                <a:cs typeface="Arial Narrow"/>
              </a:rPr>
              <a:t>ynthèse des idées clés exprimées lors des workshops.</a:t>
            </a:r>
          </a:p>
        </p:txBody>
      </p:sp>
      <p:pic>
        <p:nvPicPr>
          <p:cNvPr id="30" name="Picture 29"/>
          <p:cNvPicPr>
            <a:picLocks noChangeAspect="1"/>
          </p:cNvPicPr>
          <p:nvPr/>
        </p:nvPicPr>
        <p:blipFill>
          <a:blip r:embed="rId7"/>
          <a:stretch>
            <a:fillRect/>
          </a:stretch>
        </p:blipFill>
        <p:spPr>
          <a:xfrm>
            <a:off x="5079999" y="186267"/>
            <a:ext cx="1016001" cy="37429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Image 20" descr="sb10067883cc-001.jpg"/>
          <p:cNvPicPr>
            <a:picLocks noChangeAspect="1"/>
          </p:cNvPicPr>
          <p:nvPr/>
        </p:nvPicPr>
        <p:blipFill>
          <a:blip r:embed="rId3">
            <a:alphaModFix/>
          </a:blip>
          <a:stretch>
            <a:fillRect/>
          </a:stretch>
        </p:blipFill>
        <p:spPr>
          <a:xfrm>
            <a:off x="-1587" y="-51331"/>
            <a:ext cx="6857999" cy="9957331"/>
          </a:xfrm>
          <a:prstGeom prst="rect">
            <a:avLst/>
          </a:prstGeom>
        </p:spPr>
      </p:pic>
      <p:sp>
        <p:nvSpPr>
          <p:cNvPr id="6" name="Rectangle 5"/>
          <p:cNvSpPr/>
          <p:nvPr/>
        </p:nvSpPr>
        <p:spPr>
          <a:xfrm>
            <a:off x="202667" y="3457053"/>
            <a:ext cx="2278060" cy="2400658"/>
          </a:xfrm>
          <a:prstGeom prst="rect">
            <a:avLst/>
          </a:prstGeom>
        </p:spPr>
        <p:txBody>
          <a:bodyPr wrap="square">
            <a:spAutoFit/>
          </a:bodyPr>
          <a:lstStyle/>
          <a:p>
            <a:pPr algn="just">
              <a:spcAft>
                <a:spcPts val="600"/>
              </a:spcAft>
            </a:pPr>
            <a:r>
              <a:rPr lang="fr-FR" sz="900" b="1" i="1" dirty="0" smtClean="0">
                <a:solidFill>
                  <a:schemeClr val="bg1"/>
                </a:solidFill>
                <a:latin typeface="Arial Narrow"/>
                <a:cs typeface="Arial Narrow"/>
              </a:rPr>
              <a:t>"Belle performance collective ! Un grand bravo aussi pour ce format très original... et un grand merci pour cette formation très enrichissante.</a:t>
            </a:r>
          </a:p>
          <a:p>
            <a:pPr algn="just">
              <a:spcAft>
                <a:spcPts val="600"/>
              </a:spcAft>
            </a:pPr>
            <a:r>
              <a:rPr lang="fr-FR" sz="900" i="1" dirty="0" smtClean="0">
                <a:solidFill>
                  <a:schemeClr val="bg1"/>
                </a:solidFill>
                <a:latin typeface="Arial Narrow"/>
                <a:cs typeface="Arial Narrow"/>
              </a:rPr>
              <a:t>Je n’ai pas arrêté de penser aux membres de mon conseil d’administration tout au long de la pièce tant certaines situations et postures m’en ont rappelé d’autres entretenues au sein de ce cénacle. Une formation par ailleurs, très originale dans son ensemble oscillant entre une phase de réflexion (pièce de théâtre + workshop) et la phase de structuration et d'enseignement (conférence).</a:t>
            </a:r>
            <a:r>
              <a:rPr lang="fr-FR" sz="900" b="1" i="1" dirty="0" smtClean="0">
                <a:solidFill>
                  <a:schemeClr val="bg1"/>
                </a:solidFill>
                <a:latin typeface="Arial Narrow"/>
                <a:cs typeface="Arial Narrow"/>
              </a:rPr>
              <a:t>"</a:t>
            </a:r>
          </a:p>
          <a:p>
            <a:pPr>
              <a:spcAft>
                <a:spcPts val="600"/>
              </a:spcAft>
            </a:pPr>
            <a:r>
              <a:rPr lang="fr-FR" sz="900" b="1" dirty="0" smtClean="0">
                <a:solidFill>
                  <a:schemeClr val="bg1"/>
                </a:solidFill>
                <a:latin typeface="Arial Narrow"/>
                <a:cs typeface="Arial Narrow"/>
              </a:rPr>
              <a:t>Délégué général d'une fédération</a:t>
            </a:r>
            <a:br>
              <a:rPr lang="fr-FR" sz="900" b="1" dirty="0" smtClean="0">
                <a:solidFill>
                  <a:schemeClr val="bg1"/>
                </a:solidFill>
                <a:latin typeface="Arial Narrow"/>
                <a:cs typeface="Arial Narrow"/>
              </a:rPr>
            </a:br>
            <a:r>
              <a:rPr lang="fr-FR" sz="900" b="1" dirty="0" smtClean="0">
                <a:solidFill>
                  <a:schemeClr val="bg1"/>
                </a:solidFill>
                <a:latin typeface="Arial Narrow"/>
                <a:cs typeface="Arial Narrow"/>
              </a:rPr>
              <a:t>de syndicats de professionnels libéraux</a:t>
            </a:r>
          </a:p>
          <a:p>
            <a:pPr>
              <a:spcAft>
                <a:spcPts val="600"/>
              </a:spcAft>
            </a:pPr>
            <a:endParaRPr lang="fr-FR" sz="900" b="0" i="0" dirty="0" smtClean="0">
              <a:solidFill>
                <a:schemeClr val="bg1"/>
              </a:solidFill>
              <a:latin typeface="Arial Narrow"/>
              <a:ea typeface="Arial Narrow"/>
              <a:cs typeface="Arial Narrow"/>
            </a:endParaRPr>
          </a:p>
        </p:txBody>
      </p:sp>
      <p:sp>
        <p:nvSpPr>
          <p:cNvPr id="7" name="Rectangle 6"/>
          <p:cNvSpPr/>
          <p:nvPr/>
        </p:nvSpPr>
        <p:spPr>
          <a:xfrm>
            <a:off x="524408" y="5973502"/>
            <a:ext cx="2573337" cy="2123659"/>
          </a:xfrm>
          <a:prstGeom prst="rect">
            <a:avLst/>
          </a:prstGeom>
        </p:spPr>
        <p:txBody>
          <a:bodyPr wrap="square">
            <a:spAutoFit/>
          </a:bodyPr>
          <a:lstStyle/>
          <a:p>
            <a:pPr algn="just">
              <a:spcAft>
                <a:spcPts val="600"/>
              </a:spcAft>
            </a:pPr>
            <a:r>
              <a:rPr lang="fr-FR" sz="900" b="1" i="1" dirty="0" smtClean="0">
                <a:solidFill>
                  <a:schemeClr val="bg1"/>
                </a:solidFill>
                <a:latin typeface="Arial Narrow"/>
                <a:cs typeface="Arial Narrow"/>
              </a:rPr>
              <a:t>"J'ai </a:t>
            </a:r>
            <a:r>
              <a:rPr lang="fr-FR" sz="900" b="1" i="1" dirty="0">
                <a:solidFill>
                  <a:schemeClr val="bg1"/>
                </a:solidFill>
                <a:latin typeface="Arial Narrow"/>
                <a:cs typeface="Arial Narrow"/>
              </a:rPr>
              <a:t>été impressionné par la manière avec </a:t>
            </a:r>
            <a:r>
              <a:rPr lang="fr-FR" sz="900" b="1" i="1" dirty="0" smtClean="0">
                <a:solidFill>
                  <a:schemeClr val="bg1"/>
                </a:solidFill>
                <a:latin typeface="Arial Narrow"/>
                <a:cs typeface="Arial Narrow"/>
              </a:rPr>
              <a:t>laquelle</a:t>
            </a:r>
            <a:br>
              <a:rPr lang="fr-FR" sz="900" b="1" i="1" dirty="0" smtClean="0">
                <a:solidFill>
                  <a:schemeClr val="bg1"/>
                </a:solidFill>
                <a:latin typeface="Arial Narrow"/>
                <a:cs typeface="Arial Narrow"/>
              </a:rPr>
            </a:br>
            <a:r>
              <a:rPr lang="fr-FR" sz="900" b="1" i="1" dirty="0" smtClean="0">
                <a:solidFill>
                  <a:schemeClr val="bg1"/>
                </a:solidFill>
                <a:latin typeface="Arial Narrow"/>
                <a:cs typeface="Arial Narrow"/>
              </a:rPr>
              <a:t>les </a:t>
            </a:r>
            <a:r>
              <a:rPr lang="fr-FR" sz="900" b="1" i="1" dirty="0">
                <a:solidFill>
                  <a:schemeClr val="bg1"/>
                </a:solidFill>
                <a:latin typeface="Arial Narrow"/>
                <a:cs typeface="Arial Narrow"/>
              </a:rPr>
              <a:t>acteurs ont fait vivre les personnages.</a:t>
            </a:r>
          </a:p>
          <a:p>
            <a:pPr algn="just">
              <a:spcAft>
                <a:spcPts val="600"/>
              </a:spcAft>
            </a:pPr>
            <a:r>
              <a:rPr lang="fr-FR" sz="900" i="1" dirty="0">
                <a:solidFill>
                  <a:schemeClr val="bg1"/>
                </a:solidFill>
                <a:latin typeface="Arial Narrow"/>
                <a:cs typeface="Arial Narrow"/>
              </a:rPr>
              <a:t>Pour ma part, je me suis laissé prendre totalement dans la dynamique de la pièce, regrettant que la fin arrive si vite, ... sans pouvoir inverser le cours de l'histoire !</a:t>
            </a:r>
            <a:r>
              <a:rPr lang="fr-FR" sz="900" i="1" dirty="0" smtClean="0">
                <a:solidFill>
                  <a:schemeClr val="bg1"/>
                </a:solidFill>
                <a:latin typeface="Arial Narrow"/>
                <a:cs typeface="Arial Narrow"/>
              </a:rPr>
              <a:t> Ce qui m'intéresse dans cette perspective, c'est que la question de la décision est un formidable levier de formation managériale =&gt; on confie trop souvent, en France, le pouvoir  de décider à des personnes bardées de diplômes, parce qu'elles "savent" et que cela rassure, alors que le courage ne s'apprend pas à l'école..."</a:t>
            </a:r>
          </a:p>
          <a:p>
            <a:pPr algn="just">
              <a:spcAft>
                <a:spcPts val="600"/>
              </a:spcAft>
            </a:pPr>
            <a:r>
              <a:rPr lang="fr-FR" sz="900" b="1" dirty="0" err="1" smtClean="0">
                <a:solidFill>
                  <a:schemeClr val="bg1"/>
                </a:solidFill>
                <a:latin typeface="Arial Narrow"/>
                <a:cs typeface="Arial Narrow"/>
              </a:rPr>
              <a:t>Directeur-conseil</a:t>
            </a:r>
            <a:r>
              <a:rPr lang="fr-FR" sz="900" b="1" dirty="0" smtClean="0">
                <a:solidFill>
                  <a:schemeClr val="bg1"/>
                </a:solidFill>
                <a:latin typeface="Arial Narrow"/>
                <a:cs typeface="Arial Narrow"/>
              </a:rPr>
              <a:t> en RH, ancien DRH groupe CAC 40</a:t>
            </a:r>
          </a:p>
          <a:p>
            <a:pPr algn="just">
              <a:spcAft>
                <a:spcPts val="600"/>
              </a:spcAft>
            </a:pPr>
            <a:endParaRPr lang="fr-FR" sz="900" i="1" dirty="0" smtClean="0">
              <a:solidFill>
                <a:schemeClr val="bg1"/>
              </a:solidFill>
              <a:latin typeface="Arial Narrow"/>
              <a:cs typeface="Arial Narrow"/>
            </a:endParaRPr>
          </a:p>
        </p:txBody>
      </p:sp>
      <p:sp>
        <p:nvSpPr>
          <p:cNvPr id="8" name="Rectangle 7"/>
          <p:cNvSpPr/>
          <p:nvPr/>
        </p:nvSpPr>
        <p:spPr>
          <a:xfrm>
            <a:off x="931334" y="1499220"/>
            <a:ext cx="2673879" cy="1631216"/>
          </a:xfrm>
          <a:prstGeom prst="rect">
            <a:avLst/>
          </a:prstGeom>
        </p:spPr>
        <p:txBody>
          <a:bodyPr wrap="square">
            <a:spAutoFit/>
          </a:bodyPr>
          <a:lstStyle/>
          <a:p>
            <a:pPr algn="just">
              <a:spcAft>
                <a:spcPts val="600"/>
              </a:spcAft>
            </a:pPr>
            <a:r>
              <a:rPr lang="fr-FR" sz="900" b="1" i="1" dirty="0" smtClean="0">
                <a:solidFill>
                  <a:schemeClr val="bg1"/>
                </a:solidFill>
                <a:latin typeface="Arial Narrow"/>
                <a:cs typeface="Arial Narrow"/>
              </a:rPr>
              <a:t>"Très bonne illustration de la prise de décision sous contraintes et de la solitude du décideur. Je recommanderai à tout dirigeant d'investir une demi-journée dans ce séminaire.</a:t>
            </a:r>
          </a:p>
          <a:p>
            <a:pPr algn="just">
              <a:spcAft>
                <a:spcPts val="600"/>
              </a:spcAft>
            </a:pPr>
            <a:r>
              <a:rPr lang="fr-FR" sz="900" i="1" dirty="0" smtClean="0">
                <a:solidFill>
                  <a:schemeClr val="bg1"/>
                </a:solidFill>
                <a:latin typeface="Arial Narrow"/>
                <a:cs typeface="Arial Narrow"/>
              </a:rPr>
              <a:t>Très </a:t>
            </a:r>
            <a:r>
              <a:rPr lang="fr-FR" sz="900" i="1" dirty="0">
                <a:solidFill>
                  <a:schemeClr val="bg1"/>
                </a:solidFill>
                <a:latin typeface="Arial Narrow"/>
                <a:cs typeface="Arial Narrow"/>
              </a:rPr>
              <a:t>bonne mise en scène, excellent contenu, tous les stratagèmes employés pour arriver à une décision dans le sens voulu sont facilement transposables dans le monde civil, et surtout dans le monde du </a:t>
            </a:r>
            <a:r>
              <a:rPr lang="fr-FR" sz="900" i="1" dirty="0" smtClean="0">
                <a:solidFill>
                  <a:schemeClr val="bg1"/>
                </a:solidFill>
                <a:latin typeface="Arial Narrow"/>
                <a:cs typeface="Arial Narrow"/>
              </a:rPr>
              <a:t>travail. Les échanges de notre groupe ont été très fructueux et très intensifs."</a:t>
            </a:r>
          </a:p>
          <a:p>
            <a:pPr algn="just">
              <a:spcAft>
                <a:spcPts val="600"/>
              </a:spcAft>
            </a:pPr>
            <a:r>
              <a:rPr lang="fr-FR" sz="900" b="1" dirty="0" smtClean="0">
                <a:solidFill>
                  <a:schemeClr val="bg1"/>
                </a:solidFill>
                <a:latin typeface="Arial Narrow"/>
                <a:cs typeface="Arial Narrow"/>
              </a:rPr>
              <a:t>Directeur adjoint de banque</a:t>
            </a:r>
            <a:endParaRPr lang="fr-FR" sz="900" b="1" dirty="0">
              <a:solidFill>
                <a:schemeClr val="bg1"/>
              </a:solidFill>
              <a:latin typeface="Arial Narrow"/>
              <a:cs typeface="Arial Narrow"/>
            </a:endParaRPr>
          </a:p>
        </p:txBody>
      </p:sp>
      <p:sp>
        <p:nvSpPr>
          <p:cNvPr id="9" name="Rectangle 8"/>
          <p:cNvSpPr/>
          <p:nvPr/>
        </p:nvSpPr>
        <p:spPr>
          <a:xfrm>
            <a:off x="3605212" y="5697926"/>
            <a:ext cx="2668587" cy="1354217"/>
          </a:xfrm>
          <a:prstGeom prst="rect">
            <a:avLst/>
          </a:prstGeom>
        </p:spPr>
        <p:txBody>
          <a:bodyPr wrap="square">
            <a:spAutoFit/>
          </a:bodyPr>
          <a:lstStyle/>
          <a:p>
            <a:pPr>
              <a:spcAft>
                <a:spcPts val="600"/>
              </a:spcAft>
            </a:pPr>
            <a:r>
              <a:rPr lang="fr-FR" sz="900" b="1" i="1" dirty="0" smtClean="0">
                <a:solidFill>
                  <a:schemeClr val="bg1"/>
                </a:solidFill>
                <a:latin typeface="Arial Narrow"/>
                <a:cs typeface="Arial Narrow"/>
              </a:rPr>
              <a:t>" On entre dans le jeu en quelques minutes seulement et on </a:t>
            </a:r>
            <a:r>
              <a:rPr lang="fr-FR" sz="900" b="1" i="1" dirty="0">
                <a:solidFill>
                  <a:schemeClr val="bg1"/>
                </a:solidFill>
                <a:latin typeface="Arial Narrow"/>
                <a:cs typeface="Arial Narrow"/>
              </a:rPr>
              <a:t>est ensuite complètement "dans </a:t>
            </a:r>
            <a:r>
              <a:rPr lang="fr-FR" sz="900" b="1" i="1" dirty="0" smtClean="0">
                <a:solidFill>
                  <a:schemeClr val="bg1"/>
                </a:solidFill>
                <a:latin typeface="Arial Narrow"/>
                <a:cs typeface="Arial Narrow"/>
              </a:rPr>
              <a:t>l'action".</a:t>
            </a:r>
          </a:p>
          <a:p>
            <a:pPr algn="just">
              <a:spcAft>
                <a:spcPts val="600"/>
              </a:spcAft>
            </a:pPr>
            <a:r>
              <a:rPr lang="fr-FR" sz="900" i="1" dirty="0" smtClean="0">
                <a:solidFill>
                  <a:schemeClr val="bg1"/>
                </a:solidFill>
                <a:latin typeface="Arial Narrow"/>
                <a:cs typeface="Arial Narrow"/>
              </a:rPr>
              <a:t>J'ai </a:t>
            </a:r>
            <a:r>
              <a:rPr lang="fr-FR" sz="900" i="1" dirty="0">
                <a:solidFill>
                  <a:schemeClr val="bg1"/>
                </a:solidFill>
                <a:latin typeface="Arial Narrow"/>
                <a:cs typeface="Arial Narrow"/>
              </a:rPr>
              <a:t>vraiment eu l'impression d'assister à la réunion de cet improbable conseil de guerre mais pas comme spectateur d'une pièce de théâtre, comme </a:t>
            </a:r>
            <a:r>
              <a:rPr lang="fr-FR" sz="900" i="1" dirty="0" smtClean="0">
                <a:solidFill>
                  <a:schemeClr val="bg1"/>
                </a:solidFill>
                <a:latin typeface="Arial Narrow"/>
                <a:cs typeface="Arial Narrow"/>
              </a:rPr>
              <a:t>participant muet ! </a:t>
            </a:r>
            <a:r>
              <a:rPr lang="fr-FR" sz="900" i="1" dirty="0">
                <a:solidFill>
                  <a:schemeClr val="bg1"/>
                </a:solidFill>
                <a:latin typeface="Arial Narrow"/>
                <a:cs typeface="Arial Narrow"/>
              </a:rPr>
              <a:t>Bravo à tous les acteurs qui sont excellents et bien servi par un bon texte </a:t>
            </a:r>
            <a:r>
              <a:rPr lang="fr-FR" sz="900" dirty="0" smtClean="0">
                <a:solidFill>
                  <a:schemeClr val="bg1"/>
                </a:solidFill>
                <a:latin typeface="Arial Narrow"/>
                <a:cs typeface="Arial Narrow"/>
              </a:rPr>
              <a:t>évidemment."</a:t>
            </a:r>
          </a:p>
          <a:p>
            <a:pPr algn="r">
              <a:spcAft>
                <a:spcPts val="600"/>
              </a:spcAft>
            </a:pPr>
            <a:r>
              <a:rPr lang="fr-FR" sz="900" b="1" dirty="0" smtClean="0">
                <a:solidFill>
                  <a:schemeClr val="bg1"/>
                </a:solidFill>
                <a:latin typeface="Arial Narrow"/>
                <a:cs typeface="Arial Narrow"/>
              </a:rPr>
              <a:t>Directeur chez DCNS</a:t>
            </a:r>
            <a:endParaRPr lang="fr-FR" sz="900" b="1" dirty="0">
              <a:solidFill>
                <a:schemeClr val="bg1"/>
              </a:solidFill>
              <a:latin typeface="Arial Narrow"/>
              <a:cs typeface="Arial Narrow"/>
            </a:endParaRPr>
          </a:p>
        </p:txBody>
      </p:sp>
      <p:sp>
        <p:nvSpPr>
          <p:cNvPr id="11" name="Rectangle 10"/>
          <p:cNvSpPr/>
          <p:nvPr/>
        </p:nvSpPr>
        <p:spPr>
          <a:xfrm>
            <a:off x="5004332" y="4455376"/>
            <a:ext cx="1515534" cy="1000274"/>
          </a:xfrm>
          <a:prstGeom prst="rect">
            <a:avLst/>
          </a:prstGeom>
        </p:spPr>
        <p:txBody>
          <a:bodyPr wrap="square">
            <a:spAutoFit/>
          </a:bodyPr>
          <a:lstStyle/>
          <a:p>
            <a:pPr algn="just">
              <a:spcAft>
                <a:spcPts val="600"/>
              </a:spcAft>
            </a:pPr>
            <a:r>
              <a:rPr lang="fr-FR" sz="900" i="1" dirty="0" smtClean="0">
                <a:solidFill>
                  <a:schemeClr val="bg1"/>
                </a:solidFill>
                <a:latin typeface="Arial Narrow"/>
                <a:cs typeface="Arial Narrow"/>
              </a:rPr>
              <a:t>"Rythmé, répliques travaillées </a:t>
            </a:r>
            <a:r>
              <a:rPr lang="fr-FR" sz="900" i="1" dirty="0">
                <a:solidFill>
                  <a:schemeClr val="bg1"/>
                </a:solidFill>
                <a:latin typeface="Arial Narrow"/>
                <a:cs typeface="Arial Narrow"/>
              </a:rPr>
              <a:t>bon jeu des comédiens, au global un moment culturel et très accrocheur</a:t>
            </a:r>
            <a:r>
              <a:rPr lang="fr-FR" sz="900" i="1" dirty="0" smtClean="0">
                <a:solidFill>
                  <a:schemeClr val="bg1"/>
                </a:solidFill>
                <a:latin typeface="Arial Narrow"/>
                <a:cs typeface="Arial Narrow"/>
              </a:rPr>
              <a:t>."</a:t>
            </a:r>
          </a:p>
          <a:p>
            <a:pPr algn="r">
              <a:spcAft>
                <a:spcPts val="600"/>
              </a:spcAft>
            </a:pPr>
            <a:r>
              <a:rPr lang="fr-FR" sz="900" b="1" dirty="0" smtClean="0">
                <a:solidFill>
                  <a:schemeClr val="bg1"/>
                </a:solidFill>
                <a:latin typeface="Arial Narrow"/>
                <a:cs typeface="Arial Narrow"/>
              </a:rPr>
              <a:t>Directeur Développement RH</a:t>
            </a:r>
            <a:br>
              <a:rPr lang="fr-FR" sz="900" b="1" dirty="0" smtClean="0">
                <a:solidFill>
                  <a:schemeClr val="bg1"/>
                </a:solidFill>
                <a:latin typeface="Arial Narrow"/>
                <a:cs typeface="Arial Narrow"/>
              </a:rPr>
            </a:br>
            <a:r>
              <a:rPr lang="fr-FR" sz="900" b="1" dirty="0" smtClean="0">
                <a:solidFill>
                  <a:schemeClr val="bg1"/>
                </a:solidFill>
                <a:latin typeface="Arial Narrow"/>
                <a:cs typeface="Arial Narrow"/>
              </a:rPr>
              <a:t>Groupe minier international </a:t>
            </a:r>
          </a:p>
        </p:txBody>
      </p:sp>
      <p:sp>
        <p:nvSpPr>
          <p:cNvPr id="14" name="Rectangle 13"/>
          <p:cNvSpPr/>
          <p:nvPr/>
        </p:nvSpPr>
        <p:spPr>
          <a:xfrm>
            <a:off x="3427413" y="4766733"/>
            <a:ext cx="1423481" cy="723275"/>
          </a:xfrm>
          <a:prstGeom prst="rect">
            <a:avLst/>
          </a:prstGeom>
        </p:spPr>
        <p:txBody>
          <a:bodyPr wrap="square">
            <a:spAutoFit/>
          </a:bodyPr>
          <a:lstStyle/>
          <a:p>
            <a:pPr algn="just">
              <a:spcAft>
                <a:spcPts val="600"/>
              </a:spcAft>
            </a:pPr>
            <a:r>
              <a:rPr lang="fr-FR" sz="900" b="1" i="1" dirty="0" smtClean="0">
                <a:solidFill>
                  <a:schemeClr val="bg1"/>
                </a:solidFill>
                <a:latin typeface="Arial Narrow"/>
                <a:cs typeface="Arial Narrow"/>
              </a:rPr>
              <a:t>"Très bonne mise en scène, excellent jeu d'acteurs."</a:t>
            </a:r>
          </a:p>
          <a:p>
            <a:pPr algn="r">
              <a:spcAft>
                <a:spcPts val="600"/>
              </a:spcAft>
            </a:pPr>
            <a:r>
              <a:rPr lang="fr-FR" sz="900" dirty="0" smtClean="0">
                <a:solidFill>
                  <a:schemeClr val="bg1"/>
                </a:solidFill>
                <a:latin typeface="Arial Narrow"/>
                <a:cs typeface="Arial Narrow"/>
              </a:rPr>
              <a:t>CEO Leader international</a:t>
            </a:r>
            <a:br>
              <a:rPr lang="fr-FR" sz="900" dirty="0" smtClean="0">
                <a:solidFill>
                  <a:schemeClr val="bg1"/>
                </a:solidFill>
                <a:latin typeface="Arial Narrow"/>
                <a:cs typeface="Arial Narrow"/>
              </a:rPr>
            </a:br>
            <a:r>
              <a:rPr lang="fr-FR" sz="900" dirty="0" smtClean="0">
                <a:solidFill>
                  <a:schemeClr val="bg1"/>
                </a:solidFill>
                <a:latin typeface="Arial Narrow"/>
                <a:cs typeface="Arial Narrow"/>
              </a:rPr>
              <a:t>Information d'entreprise</a:t>
            </a:r>
          </a:p>
        </p:txBody>
      </p:sp>
      <p:sp>
        <p:nvSpPr>
          <p:cNvPr id="16" name="Rectangle 15"/>
          <p:cNvSpPr/>
          <p:nvPr/>
        </p:nvSpPr>
        <p:spPr>
          <a:xfrm>
            <a:off x="439738" y="368300"/>
            <a:ext cx="2362198" cy="861774"/>
          </a:xfrm>
          <a:prstGeom prst="rect">
            <a:avLst/>
          </a:prstGeom>
        </p:spPr>
        <p:txBody>
          <a:bodyPr wrap="square">
            <a:spAutoFit/>
          </a:bodyPr>
          <a:lstStyle/>
          <a:p>
            <a:pPr algn="just">
              <a:spcAft>
                <a:spcPts val="600"/>
              </a:spcAft>
            </a:pPr>
            <a:r>
              <a:rPr lang="fr-FR" sz="900" i="1" dirty="0" smtClean="0">
                <a:solidFill>
                  <a:schemeClr val="bg1"/>
                </a:solidFill>
                <a:latin typeface="Arial Narrow"/>
                <a:cs typeface="Arial Narrow"/>
              </a:rPr>
              <a:t>"Pièce de théâtre parfaitement jouée et inspirante. L'atelier amène des échanges riches en sous-groupe et un débat relevé. Conférence brillante."</a:t>
            </a:r>
          </a:p>
          <a:p>
            <a:pPr algn="r">
              <a:spcAft>
                <a:spcPts val="600"/>
              </a:spcAft>
            </a:pPr>
            <a:r>
              <a:rPr lang="fr-FR" sz="900" b="1" dirty="0" smtClean="0">
                <a:solidFill>
                  <a:schemeClr val="bg1"/>
                </a:solidFill>
                <a:latin typeface="Arial Narrow"/>
                <a:cs typeface="Arial Narrow"/>
              </a:rPr>
              <a:t>Directeur Recherche et Innovation,</a:t>
            </a:r>
            <a:br>
              <a:rPr lang="fr-FR" sz="900" b="1" dirty="0" smtClean="0">
                <a:solidFill>
                  <a:schemeClr val="bg1"/>
                </a:solidFill>
                <a:latin typeface="Arial Narrow"/>
                <a:cs typeface="Arial Narrow"/>
              </a:rPr>
            </a:br>
            <a:r>
              <a:rPr lang="fr-FR" sz="900" b="1" dirty="0" smtClean="0">
                <a:solidFill>
                  <a:schemeClr val="bg1"/>
                </a:solidFill>
                <a:latin typeface="Arial Narrow"/>
                <a:cs typeface="Arial Narrow"/>
              </a:rPr>
              <a:t>Leader international dans le luxe</a:t>
            </a:r>
          </a:p>
        </p:txBody>
      </p:sp>
      <p:sp>
        <p:nvSpPr>
          <p:cNvPr id="17" name="Rectangle 16"/>
          <p:cNvSpPr/>
          <p:nvPr/>
        </p:nvSpPr>
        <p:spPr>
          <a:xfrm>
            <a:off x="4487333" y="2245578"/>
            <a:ext cx="1930930" cy="723275"/>
          </a:xfrm>
          <a:prstGeom prst="rect">
            <a:avLst/>
          </a:prstGeom>
        </p:spPr>
        <p:txBody>
          <a:bodyPr wrap="square">
            <a:spAutoFit/>
          </a:bodyPr>
          <a:lstStyle/>
          <a:p>
            <a:pPr algn="just">
              <a:spcAft>
                <a:spcPts val="600"/>
              </a:spcAft>
            </a:pPr>
            <a:r>
              <a:rPr lang="fr-FR" sz="900" b="1" i="1" dirty="0" smtClean="0">
                <a:solidFill>
                  <a:schemeClr val="bg1"/>
                </a:solidFill>
                <a:latin typeface="Arial Narrow"/>
                <a:cs typeface="Arial Narrow"/>
              </a:rPr>
              <a:t>"J'ai trouvé la pédagogie innovante, le texte remarquable, le scénario intelligent et les acteurs intéressants. "</a:t>
            </a:r>
          </a:p>
          <a:p>
            <a:pPr algn="r">
              <a:spcAft>
                <a:spcPts val="600"/>
              </a:spcAft>
            </a:pPr>
            <a:r>
              <a:rPr lang="fr-FR" sz="900" b="1" dirty="0" smtClean="0">
                <a:solidFill>
                  <a:schemeClr val="bg1"/>
                </a:solidFill>
                <a:latin typeface="Arial Narrow"/>
                <a:cs typeface="Arial Narrow"/>
              </a:rPr>
              <a:t>Directeur–Associé cabinet de conseil</a:t>
            </a:r>
          </a:p>
        </p:txBody>
      </p:sp>
      <p:sp>
        <p:nvSpPr>
          <p:cNvPr id="15" name="Rectangle 14"/>
          <p:cNvSpPr/>
          <p:nvPr/>
        </p:nvSpPr>
        <p:spPr>
          <a:xfrm>
            <a:off x="3971455" y="3197360"/>
            <a:ext cx="1472612" cy="1138773"/>
          </a:xfrm>
          <a:prstGeom prst="rect">
            <a:avLst/>
          </a:prstGeom>
        </p:spPr>
        <p:txBody>
          <a:bodyPr wrap="square">
            <a:spAutoFit/>
          </a:bodyPr>
          <a:lstStyle/>
          <a:p>
            <a:pPr algn="just">
              <a:spcAft>
                <a:spcPts val="600"/>
              </a:spcAft>
            </a:pPr>
            <a:r>
              <a:rPr lang="fr-FR" sz="900" b="1" i="1" dirty="0" smtClean="0">
                <a:solidFill>
                  <a:schemeClr val="bg1"/>
                </a:solidFill>
                <a:latin typeface="Arial Narrow"/>
                <a:cs typeface="Arial Narrow"/>
              </a:rPr>
              <a:t>" Très bons acteurs, bien "campés" dans leur rôle. Très bonne organisation des ateliers. Conférence passionnante, ce qui complète bien le séminaire".</a:t>
            </a:r>
          </a:p>
          <a:p>
            <a:pPr algn="just">
              <a:spcAft>
                <a:spcPts val="600"/>
              </a:spcAft>
            </a:pPr>
            <a:r>
              <a:rPr lang="fr-FR" sz="900" dirty="0" smtClean="0">
                <a:solidFill>
                  <a:schemeClr val="bg1"/>
                </a:solidFill>
                <a:latin typeface="Arial Narrow"/>
                <a:cs typeface="Arial Narrow"/>
              </a:rPr>
              <a:t>DAF d'une Université à Paris</a:t>
            </a:r>
            <a:endParaRPr lang="fr-FR" sz="900" dirty="0">
              <a:solidFill>
                <a:schemeClr val="bg1"/>
              </a:solidFill>
              <a:latin typeface="Arial Narrow"/>
              <a:cs typeface="Arial Narrow"/>
            </a:endParaRPr>
          </a:p>
        </p:txBody>
      </p:sp>
      <p:sp>
        <p:nvSpPr>
          <p:cNvPr id="19" name="ZoneTexte 18"/>
          <p:cNvSpPr txBox="1"/>
          <p:nvPr/>
        </p:nvSpPr>
        <p:spPr>
          <a:xfrm>
            <a:off x="4707467" y="368300"/>
            <a:ext cx="1710796" cy="1536700"/>
          </a:xfrm>
          <a:prstGeom prst="rect">
            <a:avLst/>
          </a:prstGeom>
          <a:solidFill>
            <a:schemeClr val="tx1">
              <a:lumMod val="65000"/>
              <a:lumOff val="35000"/>
            </a:schemeClr>
          </a:solidFill>
        </p:spPr>
        <p:txBody>
          <a:bodyPr wrap="square" tIns="140400" bIns="93600" rtlCol="0" anchor="ctr" anchorCtr="0">
            <a:noAutofit/>
          </a:bodyPr>
          <a:lstStyle/>
          <a:p>
            <a:pPr algn="ctr">
              <a:lnSpc>
                <a:spcPts val="1080"/>
              </a:lnSpc>
              <a:spcAft>
                <a:spcPts val="600"/>
              </a:spcAft>
            </a:pPr>
            <a:r>
              <a:rPr lang="fr-FR" sz="2000" b="1" spc="200" dirty="0" smtClean="0">
                <a:solidFill>
                  <a:schemeClr val="bg1"/>
                </a:solidFill>
                <a:latin typeface="Arial Narrow"/>
                <a:cs typeface="Arial Narrow"/>
              </a:rPr>
              <a:t>Verbatim</a:t>
            </a:r>
          </a:p>
          <a:p>
            <a:pPr algn="ctr">
              <a:lnSpc>
                <a:spcPts val="1080"/>
              </a:lnSpc>
              <a:spcAft>
                <a:spcPts val="600"/>
              </a:spcAft>
            </a:pPr>
            <a:r>
              <a:rPr lang="fr-FR" sz="2000" b="1" spc="200" dirty="0" smtClean="0">
                <a:solidFill>
                  <a:schemeClr val="bg1"/>
                </a:solidFill>
                <a:latin typeface="Arial Narrow"/>
                <a:cs typeface="Arial Narrow"/>
              </a:rPr>
              <a:t>inter</a:t>
            </a:r>
          </a:p>
          <a:p>
            <a:pPr algn="ctr">
              <a:lnSpc>
                <a:spcPts val="1080"/>
              </a:lnSpc>
            </a:pPr>
            <a:r>
              <a:rPr lang="fr-FR" sz="900" b="1" dirty="0" smtClean="0">
                <a:solidFill>
                  <a:schemeClr val="bg1"/>
                </a:solidFill>
                <a:latin typeface="Arial Narrow"/>
                <a:cs typeface="Arial Narrow"/>
              </a:rPr>
              <a:t>Appréciations recueillies à l'issue des séminaires "L'art de décider", organisés à Paris en novembre 2011 et juin 2012.</a:t>
            </a:r>
            <a:br>
              <a:rPr lang="fr-FR" sz="900" b="1" dirty="0" smtClean="0">
                <a:solidFill>
                  <a:schemeClr val="bg1"/>
                </a:solidFill>
                <a:latin typeface="Arial Narrow"/>
                <a:cs typeface="Arial Narrow"/>
              </a:rPr>
            </a:br>
            <a:r>
              <a:rPr lang="fr-FR" sz="900" b="1" dirty="0" smtClean="0">
                <a:solidFill>
                  <a:schemeClr val="bg1"/>
                </a:solidFill>
                <a:latin typeface="Arial Narrow"/>
                <a:cs typeface="Arial Narrow"/>
              </a:rPr>
              <a:t>(135 participants)</a:t>
            </a:r>
            <a:endParaRPr lang="fr-FR" sz="900" b="1" dirty="0">
              <a:solidFill>
                <a:schemeClr val="bg1"/>
              </a:solidFill>
              <a:latin typeface="Arial Narrow"/>
              <a:cs typeface="Arial Narrow"/>
            </a:endParaRPr>
          </a:p>
        </p:txBody>
      </p:sp>
      <p:sp>
        <p:nvSpPr>
          <p:cNvPr id="22" name="Ellipse 21"/>
          <p:cNvSpPr/>
          <p:nvPr/>
        </p:nvSpPr>
        <p:spPr>
          <a:xfrm>
            <a:off x="931859" y="8830730"/>
            <a:ext cx="356400" cy="349200"/>
          </a:xfrm>
          <a:prstGeom prst="ellipse">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Rectangle 17"/>
          <p:cNvSpPr/>
          <p:nvPr/>
        </p:nvSpPr>
        <p:spPr>
          <a:xfrm>
            <a:off x="3461288" y="7190480"/>
            <a:ext cx="3157531" cy="1492716"/>
          </a:xfrm>
          <a:prstGeom prst="rect">
            <a:avLst/>
          </a:prstGeom>
        </p:spPr>
        <p:txBody>
          <a:bodyPr wrap="square">
            <a:spAutoFit/>
          </a:bodyPr>
          <a:lstStyle/>
          <a:p>
            <a:pPr algn="just">
              <a:spcAft>
                <a:spcPts val="600"/>
              </a:spcAft>
            </a:pPr>
            <a:r>
              <a:rPr lang="fr-FR" sz="900" b="1" i="1" dirty="0" smtClean="0">
                <a:solidFill>
                  <a:schemeClr val="bg1"/>
                </a:solidFill>
                <a:latin typeface="Arial Narrow"/>
                <a:cs typeface="Arial Narrow"/>
              </a:rPr>
              <a:t>" En tant que dirigeante d'entreprise, membre d'un conseil municipal et Présidente d'une association sportive, cette expérience m'a permis de prendre du recul sur mes propres actes de décision.  </a:t>
            </a:r>
          </a:p>
          <a:p>
            <a:pPr algn="just">
              <a:spcAft>
                <a:spcPts val="600"/>
              </a:spcAft>
            </a:pPr>
            <a:r>
              <a:rPr lang="fr-FR" sz="900" i="1" dirty="0" smtClean="0">
                <a:solidFill>
                  <a:schemeClr val="bg1"/>
                </a:solidFill>
                <a:latin typeface="Arial Narrow"/>
                <a:cs typeface="Arial Narrow"/>
              </a:rPr>
              <a:t>Que ce soit en tant qu'acteur ou en tant que spectateur face à une prise de décision, mon regard, mes réflexions et mes positions seront maintenant éclairées de cette connaissance approfondie qui me semble d'un apport capital pour un manager."  </a:t>
            </a:r>
          </a:p>
          <a:p>
            <a:pPr algn="r">
              <a:spcAft>
                <a:spcPts val="600"/>
              </a:spcAft>
            </a:pPr>
            <a:r>
              <a:rPr lang="fr-FR" sz="900" b="1" dirty="0" smtClean="0">
                <a:solidFill>
                  <a:schemeClr val="bg1"/>
                </a:solidFill>
                <a:latin typeface="Arial Narrow"/>
                <a:cs typeface="Arial Narrow"/>
              </a:rPr>
              <a:t>PDG d'une SSII </a:t>
            </a:r>
            <a:r>
              <a:rPr lang="fr-FR" sz="900" b="1" dirty="0" err="1" smtClean="0">
                <a:solidFill>
                  <a:schemeClr val="bg1"/>
                </a:solidFill>
                <a:latin typeface="Arial Narrow"/>
                <a:cs typeface="Arial Narrow"/>
              </a:rPr>
              <a:t>internatioanle</a:t>
            </a:r>
            <a:endParaRPr lang="fr-FR" sz="900" b="1" dirty="0">
              <a:solidFill>
                <a:schemeClr val="bg1"/>
              </a:solidFill>
              <a:latin typeface="Arial Narrow"/>
              <a:cs typeface="Arial Narrow"/>
            </a:endParaRPr>
          </a:p>
        </p:txBody>
      </p:sp>
      <p:sp>
        <p:nvSpPr>
          <p:cNvPr id="20" name="Rectangle 19"/>
          <p:cNvSpPr/>
          <p:nvPr/>
        </p:nvSpPr>
        <p:spPr>
          <a:xfrm>
            <a:off x="709611" y="8613626"/>
            <a:ext cx="4285721" cy="1000274"/>
          </a:xfrm>
          <a:prstGeom prst="rect">
            <a:avLst/>
          </a:prstGeom>
        </p:spPr>
        <p:txBody>
          <a:bodyPr wrap="square">
            <a:spAutoFit/>
          </a:bodyPr>
          <a:lstStyle/>
          <a:p>
            <a:pPr algn="just">
              <a:spcAft>
                <a:spcPts val="600"/>
              </a:spcAft>
            </a:pPr>
            <a:r>
              <a:rPr lang="fr-FR" sz="900" i="1" dirty="0" smtClean="0">
                <a:solidFill>
                  <a:schemeClr val="bg1"/>
                </a:solidFill>
                <a:latin typeface="Arial Narrow"/>
                <a:cs typeface="Arial Narrow"/>
              </a:rPr>
              <a:t>"Ne pas se laisser tromper par le côté divertissant de la pièce et par la qualité du texte et des acteurs : le sujet à débattre (l'art de décider) est TRÈS BIEN abordé, dans un contexte certes particulier de la pièce, mais bien recadré dans les workshops. C'est d'autant plus enrichissant que les réflexions de groupe se font avec des décideurs d'horizons très différents."</a:t>
            </a:r>
          </a:p>
          <a:p>
            <a:pPr algn="r">
              <a:spcAft>
                <a:spcPts val="600"/>
              </a:spcAft>
            </a:pPr>
            <a:r>
              <a:rPr lang="fr-FR" sz="900" b="1" dirty="0" smtClean="0">
                <a:solidFill>
                  <a:schemeClr val="bg1"/>
                </a:solidFill>
                <a:latin typeface="Arial Narrow"/>
                <a:ea typeface="Arial Narrow"/>
                <a:cs typeface="Arial Narrow"/>
              </a:rPr>
              <a:t>Directeur Environnement et développement durable,</a:t>
            </a:r>
            <a:br>
              <a:rPr lang="fr-FR" sz="900" b="1" dirty="0" smtClean="0">
                <a:solidFill>
                  <a:schemeClr val="bg1"/>
                </a:solidFill>
                <a:latin typeface="Arial Narrow"/>
                <a:ea typeface="Arial Narrow"/>
                <a:cs typeface="Arial Narrow"/>
              </a:rPr>
            </a:br>
            <a:r>
              <a:rPr lang="fr-FR" sz="900" b="1" dirty="0" smtClean="0">
                <a:solidFill>
                  <a:schemeClr val="bg1"/>
                </a:solidFill>
                <a:latin typeface="Arial Narrow"/>
                <a:ea typeface="Arial Narrow"/>
                <a:cs typeface="Arial Narrow"/>
              </a:rPr>
              <a:t>entreprise internationale d'ingénierie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Sans titre.jpg"/>
          <p:cNvPicPr>
            <a:picLocks noChangeAspect="1"/>
          </p:cNvPicPr>
          <p:nvPr/>
        </p:nvPicPr>
        <p:blipFill>
          <a:blip r:embed="rId2"/>
          <a:stretch>
            <a:fillRect/>
          </a:stretch>
        </p:blipFill>
        <p:spPr>
          <a:xfrm>
            <a:off x="0" y="0"/>
            <a:ext cx="6858000" cy="9906000"/>
          </a:xfrm>
          <a:prstGeom prst="rect">
            <a:avLst/>
          </a:prstGeom>
        </p:spPr>
      </p:pic>
      <p:sp>
        <p:nvSpPr>
          <p:cNvPr id="5" name="ZoneTexte 4"/>
          <p:cNvSpPr txBox="1"/>
          <p:nvPr/>
        </p:nvSpPr>
        <p:spPr>
          <a:xfrm>
            <a:off x="4706938" y="368300"/>
            <a:ext cx="1711325" cy="1519767"/>
          </a:xfrm>
          <a:prstGeom prst="rect">
            <a:avLst/>
          </a:prstGeom>
          <a:solidFill>
            <a:schemeClr val="tx1">
              <a:lumMod val="65000"/>
              <a:lumOff val="35000"/>
            </a:schemeClr>
          </a:solidFill>
        </p:spPr>
        <p:txBody>
          <a:bodyPr wrap="square" tIns="140400" bIns="93600" rtlCol="0" anchor="ctr" anchorCtr="0">
            <a:noAutofit/>
          </a:bodyPr>
          <a:lstStyle/>
          <a:p>
            <a:pPr algn="ctr">
              <a:lnSpc>
                <a:spcPts val="1080"/>
              </a:lnSpc>
              <a:spcAft>
                <a:spcPts val="600"/>
              </a:spcAft>
            </a:pPr>
            <a:r>
              <a:rPr lang="fr-FR" sz="2000" b="1" spc="200" dirty="0" smtClean="0">
                <a:solidFill>
                  <a:schemeClr val="bg1"/>
                </a:solidFill>
                <a:latin typeface="Arial Narrow"/>
                <a:cs typeface="Arial Narrow"/>
              </a:rPr>
              <a:t>Verbatim</a:t>
            </a:r>
          </a:p>
          <a:p>
            <a:pPr algn="ctr">
              <a:lnSpc>
                <a:spcPts val="1080"/>
              </a:lnSpc>
              <a:spcAft>
                <a:spcPts val="600"/>
              </a:spcAft>
            </a:pPr>
            <a:r>
              <a:rPr lang="fr-FR" sz="2000" b="1" spc="200" dirty="0" smtClean="0">
                <a:solidFill>
                  <a:schemeClr val="bg1"/>
                </a:solidFill>
                <a:latin typeface="Arial Narrow"/>
                <a:cs typeface="Arial Narrow"/>
              </a:rPr>
              <a:t>intra</a:t>
            </a:r>
          </a:p>
          <a:p>
            <a:pPr algn="ctr">
              <a:lnSpc>
                <a:spcPts val="1080"/>
              </a:lnSpc>
            </a:pPr>
            <a:r>
              <a:rPr lang="fr-FR" sz="900" b="1" dirty="0" smtClean="0">
                <a:solidFill>
                  <a:schemeClr val="bg1"/>
                </a:solidFill>
                <a:latin typeface="Arial Narrow"/>
                <a:cs typeface="Arial Narrow"/>
              </a:rPr>
              <a:t>Appréciations recueillies</a:t>
            </a:r>
            <a:br>
              <a:rPr lang="fr-FR" sz="900" b="1" dirty="0" smtClean="0">
                <a:solidFill>
                  <a:schemeClr val="bg1"/>
                </a:solidFill>
                <a:latin typeface="Arial Narrow"/>
                <a:cs typeface="Arial Narrow"/>
              </a:rPr>
            </a:br>
            <a:r>
              <a:rPr lang="fr-FR" sz="900" b="1" dirty="0" smtClean="0">
                <a:solidFill>
                  <a:schemeClr val="bg1"/>
                </a:solidFill>
                <a:latin typeface="Arial Narrow"/>
                <a:cs typeface="Arial Narrow"/>
              </a:rPr>
              <a:t>à l'issue d'un séminaire identique réalisé en intra</a:t>
            </a:r>
            <a:br>
              <a:rPr lang="fr-FR" sz="900" b="1" dirty="0" smtClean="0">
                <a:solidFill>
                  <a:schemeClr val="bg1"/>
                </a:solidFill>
                <a:latin typeface="Arial Narrow"/>
                <a:cs typeface="Arial Narrow"/>
              </a:rPr>
            </a:br>
            <a:r>
              <a:rPr lang="fr-FR" sz="900" b="1" dirty="0" smtClean="0">
                <a:solidFill>
                  <a:schemeClr val="bg1"/>
                </a:solidFill>
                <a:latin typeface="Arial Narrow"/>
                <a:cs typeface="Arial Narrow"/>
              </a:rPr>
              <a:t>pour le Club des Managers</a:t>
            </a:r>
            <a:br>
              <a:rPr lang="fr-FR" sz="900" b="1" dirty="0" smtClean="0">
                <a:solidFill>
                  <a:schemeClr val="bg1"/>
                </a:solidFill>
                <a:latin typeface="Arial Narrow"/>
                <a:cs typeface="Arial Narrow"/>
              </a:rPr>
            </a:br>
            <a:r>
              <a:rPr lang="fr-FR" sz="900" b="1" dirty="0" smtClean="0">
                <a:solidFill>
                  <a:schemeClr val="bg1"/>
                </a:solidFill>
                <a:latin typeface="Arial Narrow"/>
                <a:cs typeface="Arial Narrow"/>
              </a:rPr>
              <a:t>de Shell France le 16/05/12.</a:t>
            </a:r>
            <a:endParaRPr lang="fr-FR" sz="900" b="1" dirty="0">
              <a:solidFill>
                <a:schemeClr val="bg1"/>
              </a:solidFill>
              <a:latin typeface="Arial Narrow"/>
              <a:cs typeface="Arial Narrow"/>
            </a:endParaRPr>
          </a:p>
        </p:txBody>
      </p:sp>
      <p:sp>
        <p:nvSpPr>
          <p:cNvPr id="6" name="ZoneTexte 5"/>
          <p:cNvSpPr txBox="1"/>
          <p:nvPr/>
        </p:nvSpPr>
        <p:spPr>
          <a:xfrm>
            <a:off x="460378" y="2817340"/>
            <a:ext cx="2147355" cy="626667"/>
          </a:xfrm>
          <a:prstGeom prst="rect">
            <a:avLst/>
          </a:prstGeom>
          <a:noFill/>
        </p:spPr>
        <p:txBody>
          <a:bodyPr wrap="square" rtlCol="0">
            <a:spAutoFit/>
          </a:bodyPr>
          <a:lstStyle/>
          <a:p>
            <a:pPr algn="just">
              <a:lnSpc>
                <a:spcPts val="1360"/>
              </a:lnSpc>
              <a:spcAft>
                <a:spcPts val="600"/>
              </a:spcAft>
            </a:pPr>
            <a:r>
              <a:rPr lang="fr-FR" sz="1000" b="1" i="1" dirty="0" smtClean="0">
                <a:solidFill>
                  <a:srgbClr val="000000"/>
                </a:solidFill>
                <a:latin typeface="Arial"/>
                <a:cs typeface="Arial"/>
              </a:rPr>
              <a:t>S’il y a des mots clés à retenir, je dirais : original, dérangeant</a:t>
            </a:r>
            <a:br>
              <a:rPr lang="fr-FR" sz="1000" b="1" i="1" dirty="0" smtClean="0">
                <a:solidFill>
                  <a:srgbClr val="000000"/>
                </a:solidFill>
                <a:latin typeface="Arial"/>
                <a:cs typeface="Arial"/>
              </a:rPr>
            </a:br>
            <a:r>
              <a:rPr lang="fr-FR" sz="1000" b="1" i="1" dirty="0" smtClean="0">
                <a:solidFill>
                  <a:srgbClr val="000000"/>
                </a:solidFill>
                <a:latin typeface="Arial"/>
                <a:cs typeface="Arial"/>
              </a:rPr>
              <a:t>et émotionnellement fort...</a:t>
            </a:r>
            <a:endParaRPr lang="fr-FR" sz="1000" dirty="0" smtClean="0">
              <a:solidFill>
                <a:srgbClr val="000000"/>
              </a:solidFill>
              <a:latin typeface="Arial Narrow"/>
              <a:cs typeface="Arial Narrow"/>
            </a:endParaRPr>
          </a:p>
        </p:txBody>
      </p:sp>
      <p:pic>
        <p:nvPicPr>
          <p:cNvPr id="7" name="Picture 2" descr="BVI02 RGB GIF"/>
          <p:cNvPicPr>
            <a:picLocks noChangeAspect="1" noChangeArrowheads="1"/>
          </p:cNvPicPr>
          <p:nvPr/>
        </p:nvPicPr>
        <p:blipFill>
          <a:blip r:embed="rId3" cstate="print"/>
          <a:srcRect/>
          <a:stretch>
            <a:fillRect/>
          </a:stretch>
        </p:blipFill>
        <p:spPr bwMode="auto">
          <a:xfrm>
            <a:off x="543980" y="1990330"/>
            <a:ext cx="750792" cy="754441"/>
          </a:xfrm>
          <a:prstGeom prst="rect">
            <a:avLst/>
          </a:prstGeom>
          <a:noFill/>
          <a:ln w="9525">
            <a:noFill/>
            <a:miter lim="800000"/>
            <a:headEnd/>
            <a:tailEnd/>
          </a:ln>
        </p:spPr>
      </p:pic>
      <p:sp>
        <p:nvSpPr>
          <p:cNvPr id="8" name="ZoneTexte 7"/>
          <p:cNvSpPr txBox="1"/>
          <p:nvPr/>
        </p:nvSpPr>
        <p:spPr>
          <a:xfrm>
            <a:off x="439738" y="3689416"/>
            <a:ext cx="5957886" cy="4037858"/>
          </a:xfrm>
          <a:prstGeom prst="rect">
            <a:avLst/>
          </a:prstGeom>
          <a:noFill/>
        </p:spPr>
        <p:txBody>
          <a:bodyPr wrap="square" rtlCol="0">
            <a:spAutoFit/>
          </a:bodyPr>
          <a:lstStyle/>
          <a:p>
            <a:pPr algn="just">
              <a:lnSpc>
                <a:spcPts val="1360"/>
              </a:lnSpc>
              <a:spcAft>
                <a:spcPts val="600"/>
              </a:spcAft>
            </a:pPr>
            <a:r>
              <a:rPr lang="fr-FR" sz="1000" i="1" dirty="0" smtClean="0">
                <a:latin typeface="Arial"/>
                <a:cs typeface="Arial"/>
              </a:rPr>
              <a:t>"En créant le Club des Managers avec Key People, nous souhaitions renforcer la cohésion du corps managérial de l'entreprise en les faisant réfléchir ensemble à des sujets communs à tous. </a:t>
            </a:r>
          </a:p>
          <a:p>
            <a:pPr algn="just">
              <a:lnSpc>
                <a:spcPts val="1360"/>
              </a:lnSpc>
              <a:spcAft>
                <a:spcPts val="600"/>
              </a:spcAft>
            </a:pPr>
            <a:r>
              <a:rPr lang="fr-FR" sz="1000" i="1" dirty="0" smtClean="0">
                <a:latin typeface="Arial"/>
                <a:cs typeface="Arial"/>
              </a:rPr>
              <a:t>Pour son lancement, le thème de la décision nous est vite apparu pertinent car, au cœur d'organisations complexes où les choses vont de plus en plus vite, décider ne va pas de soi.</a:t>
            </a:r>
          </a:p>
          <a:p>
            <a:pPr algn="just">
              <a:lnSpc>
                <a:spcPts val="1360"/>
              </a:lnSpc>
              <a:spcAft>
                <a:spcPts val="600"/>
              </a:spcAft>
            </a:pPr>
            <a:r>
              <a:rPr lang="fr-FR" sz="1000" i="1" dirty="0" smtClean="0">
                <a:latin typeface="Arial"/>
                <a:cs typeface="Arial"/>
              </a:rPr>
              <a:t>En tant que DRH, l’objectif était de faire travailler les participants sur ce sujet important aujourd’hui, afin qu'ils se rendent compte que cela relève davantage de l'art que l'application d'une équation. </a:t>
            </a:r>
          </a:p>
          <a:p>
            <a:pPr algn="just">
              <a:lnSpc>
                <a:spcPts val="1360"/>
              </a:lnSpc>
              <a:spcAft>
                <a:spcPts val="600"/>
              </a:spcAft>
            </a:pPr>
            <a:r>
              <a:rPr lang="fr-FR" sz="1000" i="1" dirty="0" smtClean="0">
                <a:latin typeface="Arial"/>
                <a:cs typeface="Arial"/>
              </a:rPr>
              <a:t>Objectif plus que largement atteint avec ce thème qui touche tout le monde au quotidien. L'ouverture par une prestation théâtrale d'exception a permis de "plonger" immédiatement dans le vif du sujet avec une forte dose émotionnelle. Les discussions dans les deux workshops furent très riches et suscitèrent beaucoup d'échanges entre des managers qui ont peu l'habitude de travailler ensemble. La conférence a complété un dispositif déjà très original par un décryptage inédit de la pièce et des apports conceptuels parfaitement applicables dans son quotidien.</a:t>
            </a:r>
          </a:p>
          <a:p>
            <a:pPr algn="just">
              <a:lnSpc>
                <a:spcPts val="1360"/>
              </a:lnSpc>
              <a:spcAft>
                <a:spcPts val="600"/>
              </a:spcAft>
            </a:pPr>
            <a:r>
              <a:rPr lang="fr-FR" sz="1000" i="1" dirty="0" smtClean="0">
                <a:latin typeface="Arial"/>
                <a:cs typeface="Arial"/>
              </a:rPr>
              <a:t>Le fait que ce fut basé sur des faits historiques a poussé beaucoup à s’intéresser au "Chemin des Dames", à aller chercher des informations sur Internet. Et après, à faire le lien avec Pearl Harbour, la bombe atomique, </a:t>
            </a:r>
            <a:r>
              <a:rPr lang="fr-FR" sz="1000" i="1" dirty="0" err="1" smtClean="0">
                <a:latin typeface="Arial"/>
                <a:cs typeface="Arial"/>
              </a:rPr>
              <a:t>etc</a:t>
            </a:r>
            <a:r>
              <a:rPr lang="fr-FR" sz="1000" i="1" dirty="0" smtClean="0">
                <a:latin typeface="Arial"/>
                <a:cs typeface="Arial"/>
              </a:rPr>
              <a:t>… et aussi avec ses processus de décisions personnels.</a:t>
            </a:r>
            <a:br>
              <a:rPr lang="fr-FR" sz="1000" i="1" dirty="0" smtClean="0">
                <a:latin typeface="Arial"/>
                <a:cs typeface="Arial"/>
              </a:rPr>
            </a:br>
            <a:r>
              <a:rPr lang="fr-FR" sz="1000" i="1" dirty="0" smtClean="0">
                <a:latin typeface="Arial"/>
                <a:cs typeface="Arial"/>
              </a:rPr>
              <a:t>En tout cas, c’est un déclencheur."</a:t>
            </a:r>
          </a:p>
          <a:p>
            <a:pPr algn="just">
              <a:lnSpc>
                <a:spcPts val="1360"/>
              </a:lnSpc>
              <a:spcAft>
                <a:spcPts val="600"/>
              </a:spcAft>
            </a:pPr>
            <a:endParaRPr lang="fr-FR" sz="1000" i="1" dirty="0" smtClean="0">
              <a:latin typeface="Arial"/>
              <a:cs typeface="Arial"/>
            </a:endParaRPr>
          </a:p>
          <a:p>
            <a:pPr>
              <a:lnSpc>
                <a:spcPts val="1360"/>
              </a:lnSpc>
              <a:spcAft>
                <a:spcPts val="600"/>
              </a:spcAft>
            </a:pPr>
            <a:r>
              <a:rPr lang="fr-FR" sz="1000" b="1" dirty="0" smtClean="0">
                <a:latin typeface="Arial"/>
                <a:cs typeface="Arial"/>
              </a:rPr>
              <a:t>Christian </a:t>
            </a:r>
            <a:r>
              <a:rPr lang="fr-FR" sz="1000" b="1" dirty="0" err="1" smtClean="0">
                <a:latin typeface="Arial"/>
                <a:cs typeface="Arial"/>
              </a:rPr>
              <a:t>Woaye</a:t>
            </a:r>
            <a:r>
              <a:rPr lang="fr-FR" sz="1000" b="1" dirty="0" smtClean="0">
                <a:latin typeface="Arial"/>
                <a:cs typeface="Arial"/>
              </a:rPr>
              <a:t> - DRH de Shell France</a:t>
            </a:r>
          </a:p>
          <a:p>
            <a:pPr>
              <a:lnSpc>
                <a:spcPts val="1360"/>
              </a:lnSpc>
              <a:spcAft>
                <a:spcPts val="600"/>
              </a:spcAft>
            </a:pPr>
            <a:r>
              <a:rPr lang="fr-FR" sz="1000" dirty="0" smtClean="0">
                <a:latin typeface="Arial Narrow"/>
                <a:cs typeface="Arial Narrow"/>
              </a:rPr>
              <a:t>Note d'appréciation globale obtenue pour ce séminaire de 40 participants : 4,63/5</a:t>
            </a:r>
          </a:p>
        </p:txBody>
      </p:sp>
      <p:sp>
        <p:nvSpPr>
          <p:cNvPr id="9" name="ZoneTexte 8"/>
          <p:cNvSpPr txBox="1"/>
          <p:nvPr/>
        </p:nvSpPr>
        <p:spPr>
          <a:xfrm>
            <a:off x="553508" y="7931127"/>
            <a:ext cx="3051705" cy="230405"/>
          </a:xfrm>
          <a:prstGeom prst="rect">
            <a:avLst/>
          </a:prstGeom>
          <a:solidFill>
            <a:schemeClr val="tx1">
              <a:lumMod val="65000"/>
              <a:lumOff val="35000"/>
            </a:schemeClr>
          </a:solidFill>
        </p:spPr>
        <p:txBody>
          <a:bodyPr wrap="square" rtlCol="0">
            <a:spAutoFit/>
          </a:bodyPr>
          <a:lstStyle/>
          <a:p>
            <a:pPr algn="just">
              <a:lnSpc>
                <a:spcPts val="1060"/>
              </a:lnSpc>
              <a:spcAft>
                <a:spcPts val="600"/>
              </a:spcAft>
            </a:pPr>
            <a:r>
              <a:rPr lang="fr-FR" sz="800" b="1" i="1" dirty="0" smtClean="0">
                <a:solidFill>
                  <a:srgbClr val="FFFFFF"/>
                </a:solidFill>
                <a:latin typeface="Arial"/>
                <a:cs typeface="Arial"/>
              </a:rPr>
              <a:t>Autres réalisations en entreprise en 2012 : CEA, La Poste.</a:t>
            </a:r>
            <a:endParaRPr lang="fr-FR" sz="800" i="1" dirty="0" smtClean="0">
              <a:solidFill>
                <a:srgbClr val="FFFFFF"/>
              </a:solidFill>
              <a:latin typeface="Arial"/>
              <a:cs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7529</TotalTime>
  <Words>2838</Words>
  <Application>Microsoft Office PowerPoint</Application>
  <PresentationFormat>Format A4 (210 x 297 mm)</PresentationFormat>
  <Paragraphs>210</Paragraphs>
  <Slides>10</Slides>
  <Notes>2</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vector>
  </TitlesOfParts>
  <Company>Key-people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Philippe Le Roux</dc:creator>
  <cp:lastModifiedBy>Guy</cp:lastModifiedBy>
  <cp:revision>174</cp:revision>
  <cp:lastPrinted>2012-11-27T17:51:41Z</cp:lastPrinted>
  <dcterms:created xsi:type="dcterms:W3CDTF">2012-12-03T11:10:52Z</dcterms:created>
  <dcterms:modified xsi:type="dcterms:W3CDTF">2012-12-06T10:33:02Z</dcterms:modified>
</cp:coreProperties>
</file>